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1" d="100"/>
          <a:sy n="81" d="100"/>
        </p:scale>
        <p:origin x="88" y="5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0050" y="123290"/>
            <a:ext cx="6663055" cy="1611630"/>
          </a:xfrm>
          <a:prstGeom prst="rect">
            <a:avLst/>
          </a:prstGeom>
          <a:noFill/>
        </p:spPr>
        <p:txBody>
          <a:bodyPr wrap="square" rtlCol="0">
            <a:noAutofit/>
          </a:bodyPr>
          <a:lstStyle/>
          <a:p>
            <a:pPr algn="ctr"/>
            <a:r>
              <a:rPr lang="en-US" altLang="zh-CN" sz="4800">
                <a:latin typeface="Times New Roman" panose="02020603050405020304" charset="0"/>
                <a:cs typeface="Times New Roman" panose="02020603050405020304" charset="0"/>
              </a:rPr>
              <a:t>Project1</a:t>
            </a:r>
          </a:p>
        </p:txBody>
      </p:sp>
      <p:sp>
        <p:nvSpPr>
          <p:cNvPr id="6" name="文本框 5"/>
          <p:cNvSpPr txBox="1"/>
          <p:nvPr/>
        </p:nvSpPr>
        <p:spPr>
          <a:xfrm>
            <a:off x="523240" y="1157876"/>
            <a:ext cx="11145520" cy="763270"/>
          </a:xfrm>
          <a:prstGeom prst="rect">
            <a:avLst/>
          </a:prstGeom>
          <a:noFill/>
        </p:spPr>
        <p:txBody>
          <a:bodyPr wrap="square" rtlCol="0">
            <a:no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项</a:t>
            </a:r>
            <a:r>
              <a:rPr lang="en-US" altLang="en-US" sz="2400" b="1">
                <a:latin typeface="宋体" panose="02010600030101010101" pitchFamily="2" charset="-122"/>
                <a:ea typeface="宋体" panose="02010600030101010101" pitchFamily="2" charset="-122"/>
                <a:cs typeface="宋体" panose="02010600030101010101" pitchFamily="2" charset="-122"/>
              </a:rPr>
              <a:t>⽬</a:t>
            </a:r>
            <a:r>
              <a:rPr lang="en-US" altLang="zh-CN" sz="2400" b="1">
                <a:latin typeface="宋体" panose="02010600030101010101" pitchFamily="2" charset="-122"/>
                <a:ea typeface="宋体" panose="02010600030101010101" pitchFamily="2" charset="-122"/>
                <a:cs typeface="宋体" panose="02010600030101010101" pitchFamily="2" charset="-122"/>
              </a:rPr>
              <a:t>1 </a:t>
            </a:r>
            <a:r>
              <a:rPr lang="zh-CN" altLang="en-US" sz="2400" b="1">
                <a:latin typeface="宋体" panose="02010600030101010101" pitchFamily="2" charset="-122"/>
                <a:ea typeface="宋体" panose="02010600030101010101" pitchFamily="2" charset="-122"/>
                <a:cs typeface="宋体" panose="02010600030101010101" pitchFamily="2" charset="-122"/>
              </a:rPr>
              <a:t>与</a:t>
            </a:r>
            <a:r>
              <a:rPr lang="en-US" altLang="zh-CN" sz="2400" b="1">
                <a:latin typeface="宋体" panose="02010600030101010101" pitchFamily="2" charset="-122"/>
                <a:ea typeface="宋体" panose="02010600030101010101" pitchFamily="2" charset="-122"/>
                <a:cs typeface="宋体" panose="02010600030101010101" pitchFamily="2" charset="-122"/>
              </a:rPr>
              <a:t> Bustub </a:t>
            </a:r>
            <a:r>
              <a:rPr lang="zh-CN" altLang="en-US" sz="2400" b="1">
                <a:latin typeface="宋体" panose="02010600030101010101" pitchFamily="2" charset="-122"/>
                <a:ea typeface="宋体" panose="02010600030101010101" pitchFamily="2" charset="-122"/>
                <a:cs typeface="宋体" panose="02010600030101010101" pitchFamily="2" charset="-122"/>
              </a:rPr>
              <a:t>的存储管理器相关联，其重点在于实现存储管理器中的缓冲池。该项</a:t>
            </a:r>
            <a:r>
              <a:rPr lang="en-US" altLang="en-US" sz="2400" b="1">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分为三个主要部分：</a:t>
            </a:r>
          </a:p>
          <a:p>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704215" y="2100216"/>
            <a:ext cx="9493250" cy="3351530"/>
          </a:xfrm>
          <a:prstGeom prst="rect">
            <a:avLst/>
          </a:prstGeom>
          <a:noFill/>
        </p:spPr>
        <p:txBody>
          <a:bodyPr wrap="square" rtlCol="0">
            <a:noAutofit/>
          </a:bodyPr>
          <a:lstStyle/>
          <a:p>
            <a:r>
              <a:rPr lang="en-US" altLang="zh-CN" sz="2400" b="1">
                <a:latin typeface="宋体" panose="02010600030101010101" pitchFamily="2" charset="-122"/>
                <a:ea typeface="宋体" panose="02010600030101010101" pitchFamily="2" charset="-122"/>
                <a:cs typeface="宋体" panose="02010600030101010101" pitchFamily="2" charset="-122"/>
              </a:rPr>
              <a:t>1. Extendible Hash Table</a:t>
            </a:r>
            <a:r>
              <a:rPr lang="zh-CN" altLang="en-US" sz="2400" b="1">
                <a:latin typeface="宋体" panose="02010600030101010101" pitchFamily="2" charset="-122"/>
                <a:ea typeface="宋体" panose="02010600030101010101" pitchFamily="2" charset="-122"/>
                <a:cs typeface="宋体" panose="02010600030101010101" pitchFamily="2" charset="-122"/>
              </a:rPr>
              <a:t>（可扩展哈希表）</a:t>
            </a:r>
          </a:p>
          <a:p>
            <a:r>
              <a:rPr lang="en-US" altLang="zh-CN" sz="2400" b="1">
                <a:latin typeface="宋体" panose="02010600030101010101" pitchFamily="2" charset="-122"/>
                <a:ea typeface="宋体" panose="02010600030101010101" pitchFamily="2" charset="-122"/>
                <a:cs typeface="宋体" panose="02010600030101010101" pitchFamily="2" charset="-122"/>
              </a:rPr>
              <a:t>src/include/container/hash/extendible_hash_table.h</a:t>
            </a:r>
          </a:p>
          <a:p>
            <a:r>
              <a:rPr lang="en-US" altLang="zh-CN" sz="2400" b="1">
                <a:latin typeface="宋体" panose="02010600030101010101" pitchFamily="2" charset="-122"/>
                <a:ea typeface="宋体" panose="02010600030101010101" pitchFamily="2" charset="-122"/>
                <a:cs typeface="宋体" panose="02010600030101010101" pitchFamily="2" charset="-122"/>
              </a:rPr>
              <a:t>src/container/hash/extendible_hash_table.cpp</a:t>
            </a:r>
          </a:p>
          <a:p>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en-US" altLang="zh-CN" sz="2400" b="1">
                <a:latin typeface="宋体" panose="02010600030101010101" pitchFamily="2" charset="-122"/>
                <a:ea typeface="宋体" panose="02010600030101010101" pitchFamily="2" charset="-122"/>
                <a:cs typeface="宋体" panose="02010600030101010101" pitchFamily="2" charset="-122"/>
              </a:rPr>
              <a:t>2. LRU-K Replacer</a:t>
            </a:r>
            <a:r>
              <a:rPr lang="zh-CN" altLang="en-US" sz="2400" b="1">
                <a:latin typeface="宋体" panose="02010600030101010101" pitchFamily="2" charset="-122"/>
                <a:ea typeface="宋体" panose="02010600030101010101" pitchFamily="2" charset="-122"/>
                <a:cs typeface="宋体" panose="02010600030101010101" pitchFamily="2" charset="-122"/>
              </a:rPr>
              <a:t>（</a:t>
            </a:r>
            <a:r>
              <a:rPr lang="en-US" altLang="zh-CN" sz="2400" b="1">
                <a:latin typeface="宋体" panose="02010600030101010101" pitchFamily="2" charset="-122"/>
                <a:ea typeface="宋体" panose="02010600030101010101" pitchFamily="2" charset="-122"/>
                <a:cs typeface="宋体" panose="02010600030101010101" pitchFamily="2" charset="-122"/>
              </a:rPr>
              <a:t>LRU-K</a:t>
            </a:r>
            <a:r>
              <a:rPr lang="en-US" altLang="en-US" sz="2400" b="1">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替换算法）</a:t>
            </a:r>
          </a:p>
          <a:p>
            <a:r>
              <a:rPr lang="en-US" altLang="zh-CN" sz="2400" b="1">
                <a:latin typeface="宋体" panose="02010600030101010101" pitchFamily="2" charset="-122"/>
                <a:ea typeface="宋体" panose="02010600030101010101" pitchFamily="2" charset="-122"/>
                <a:cs typeface="宋体" panose="02010600030101010101" pitchFamily="2" charset="-122"/>
              </a:rPr>
              <a:t>src/include/buffer/lru_k_replacer.h</a:t>
            </a:r>
          </a:p>
          <a:p>
            <a:r>
              <a:rPr lang="en-US" altLang="zh-CN" sz="2400" b="1">
                <a:latin typeface="宋体" panose="02010600030101010101" pitchFamily="2" charset="-122"/>
                <a:ea typeface="宋体" panose="02010600030101010101" pitchFamily="2" charset="-122"/>
                <a:cs typeface="宋体" panose="02010600030101010101" pitchFamily="2" charset="-122"/>
              </a:rPr>
              <a:t>src/buffer/lru_k_replacer.cpp</a:t>
            </a:r>
          </a:p>
          <a:p>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en-US" altLang="zh-CN" sz="2400" b="1">
                <a:latin typeface="宋体" panose="02010600030101010101" pitchFamily="2" charset="-122"/>
                <a:ea typeface="宋体" panose="02010600030101010101" pitchFamily="2" charset="-122"/>
                <a:cs typeface="宋体" panose="02010600030101010101" pitchFamily="2" charset="-122"/>
              </a:rPr>
              <a:t>3. Buffer Pool Manager </a:t>
            </a:r>
            <a:r>
              <a:rPr lang="zh-CN" altLang="en-US" sz="2400" b="1">
                <a:latin typeface="宋体" panose="02010600030101010101" pitchFamily="2" charset="-122"/>
                <a:ea typeface="宋体" panose="02010600030101010101" pitchFamily="2" charset="-122"/>
                <a:cs typeface="宋体" panose="02010600030101010101" pitchFamily="2" charset="-122"/>
              </a:rPr>
              <a:t>实例</a:t>
            </a:r>
          </a:p>
          <a:p>
            <a:r>
              <a:rPr lang="en-US" altLang="zh-CN" sz="2400" b="1">
                <a:latin typeface="宋体" panose="02010600030101010101" pitchFamily="2" charset="-122"/>
                <a:ea typeface="宋体" panose="02010600030101010101" pitchFamily="2" charset="-122"/>
                <a:cs typeface="宋体" panose="02010600030101010101" pitchFamily="2" charset="-122"/>
              </a:rPr>
              <a:t>src/include/buffer/buffer_pool_manager_instance.h</a:t>
            </a:r>
          </a:p>
          <a:p>
            <a:r>
              <a:rPr lang="en-US" altLang="zh-CN" sz="2400" b="1">
                <a:latin typeface="宋体" panose="02010600030101010101" pitchFamily="2" charset="-122"/>
                <a:ea typeface="宋体" panose="02010600030101010101" pitchFamily="2" charset="-122"/>
                <a:cs typeface="宋体" panose="02010600030101010101" pitchFamily="2" charset="-122"/>
              </a:rPr>
              <a:t>src/buffer/buffer_pool_manager_instance.cpp</a:t>
            </a:r>
          </a:p>
          <a:p>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6" name="文本框 5"/>
          <p:cNvSpPr txBox="1"/>
          <p:nvPr/>
        </p:nvSpPr>
        <p:spPr>
          <a:xfrm>
            <a:off x="496570" y="1450975"/>
            <a:ext cx="8681720" cy="763905"/>
          </a:xfrm>
          <a:prstGeom prst="rect">
            <a:avLst/>
          </a:prstGeom>
          <a:noFill/>
        </p:spPr>
        <p:txBody>
          <a:bodyPr wrap="square" rtlCol="0">
            <a:noAutofit/>
          </a:bodyPr>
          <a:lstStyle/>
          <a:p>
            <a:r>
              <a:rPr lang="en-US" altLang="zh-CN" sz="2000"/>
              <a:t>1.</a:t>
            </a:r>
            <a:r>
              <a:rPr lang="zh-CN" altLang="en-US" sz="2000"/>
              <a:t>创建新桶，与原桶初始本地深度相同，随后两者深度均</a:t>
            </a:r>
            <a:r>
              <a:rPr lang="en-US" altLang="zh-CN" sz="2000"/>
              <a:t> + 1</a:t>
            </a:r>
            <a:r>
              <a:rPr lang="zh-CN" altLang="en-US" sz="2000"/>
              <a:t>。</a:t>
            </a:r>
          </a:p>
          <a:p>
            <a:endParaRPr lang="zh-CN" altLang="en-US" sz="2000"/>
          </a:p>
          <a:p>
            <a:endParaRPr lang="zh-CN" altLang="en-US" sz="2000"/>
          </a:p>
        </p:txBody>
      </p:sp>
      <p:sp>
        <p:nvSpPr>
          <p:cNvPr id="8" name="文本框 7"/>
          <p:cNvSpPr txBox="1"/>
          <p:nvPr/>
        </p:nvSpPr>
        <p:spPr>
          <a:xfrm>
            <a:off x="496570" y="865505"/>
            <a:ext cx="3898265" cy="398780"/>
          </a:xfrm>
          <a:prstGeom prst="rect">
            <a:avLst/>
          </a:prstGeom>
          <a:noFill/>
        </p:spPr>
        <p:txBody>
          <a:bodyPr wrap="square" rtlCol="0">
            <a:spAutoFit/>
          </a:bodyPr>
          <a:lstStyle/>
          <a:p>
            <a:r>
              <a:rPr lang="zh-CN" altLang="en-US" sz="2000"/>
              <a:t>桶分裂操作</a:t>
            </a:r>
          </a:p>
        </p:txBody>
      </p:sp>
      <p:pic>
        <p:nvPicPr>
          <p:cNvPr id="9" name="图片 8" descr="QQ20251214-171109"/>
          <p:cNvPicPr>
            <a:picLocks noChangeAspect="1"/>
          </p:cNvPicPr>
          <p:nvPr/>
        </p:nvPicPr>
        <p:blipFill>
          <a:blip r:embed="rId2"/>
          <a:stretch>
            <a:fillRect/>
          </a:stretch>
        </p:blipFill>
        <p:spPr>
          <a:xfrm>
            <a:off x="544195" y="2145030"/>
            <a:ext cx="11250930" cy="2729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8" name="文本框 7"/>
          <p:cNvSpPr txBox="1"/>
          <p:nvPr/>
        </p:nvSpPr>
        <p:spPr>
          <a:xfrm>
            <a:off x="496570" y="865505"/>
            <a:ext cx="3898265" cy="398780"/>
          </a:xfrm>
          <a:prstGeom prst="rect">
            <a:avLst/>
          </a:prstGeom>
          <a:noFill/>
        </p:spPr>
        <p:txBody>
          <a:bodyPr wrap="square" rtlCol="0">
            <a:spAutoFit/>
          </a:bodyPr>
          <a:lstStyle/>
          <a:p>
            <a:r>
              <a:rPr lang="zh-CN" altLang="en-US" sz="2000"/>
              <a:t>桶分裂操作</a:t>
            </a:r>
          </a:p>
        </p:txBody>
      </p:sp>
      <p:sp>
        <p:nvSpPr>
          <p:cNvPr id="5" name="文本框 4"/>
          <p:cNvSpPr txBox="1"/>
          <p:nvPr/>
        </p:nvSpPr>
        <p:spPr>
          <a:xfrm>
            <a:off x="558800" y="1424940"/>
            <a:ext cx="10545445" cy="1148715"/>
          </a:xfrm>
          <a:prstGeom prst="rect">
            <a:avLst/>
          </a:prstGeom>
          <a:noFill/>
        </p:spPr>
        <p:txBody>
          <a:bodyPr wrap="square" rtlCol="0">
            <a:noAutofit/>
          </a:bodyPr>
          <a:lstStyle/>
          <a:p>
            <a:r>
              <a:rPr lang="en-US" altLang="zh-CN"/>
              <a:t>2.</a:t>
            </a:r>
            <a:r>
              <a:rPr lang="zh-CN" altLang="en-US"/>
              <a:t>重新分配键值对。遍历原桶中的键值对，根据哈希值的</a:t>
            </a:r>
            <a:r>
              <a:rPr lang="en-US" altLang="zh-CN"/>
              <a:t>old_depth</a:t>
            </a:r>
            <a:r>
              <a:rPr lang="zh-CN" altLang="en-US"/>
              <a:t>位（旧本地深度）重新分配：</a:t>
            </a:r>
            <a:r>
              <a:rPr lang="en-US" altLang="zh-CN"/>
              <a:t>0 </a:t>
            </a:r>
            <a:r>
              <a:rPr lang="zh-CN" altLang="en-US"/>
              <a:t>留在原桶，</a:t>
            </a:r>
            <a:r>
              <a:rPr lang="en-US" altLang="zh-CN"/>
              <a:t>1 </a:t>
            </a:r>
            <a:r>
              <a:rPr lang="zh-CN" altLang="en-US"/>
              <a:t>移至新桶。</a:t>
            </a:r>
          </a:p>
        </p:txBody>
      </p:sp>
      <p:pic>
        <p:nvPicPr>
          <p:cNvPr id="6" name="图片 5" descr="QQ20251214-171201"/>
          <p:cNvPicPr>
            <a:picLocks noChangeAspect="1"/>
          </p:cNvPicPr>
          <p:nvPr/>
        </p:nvPicPr>
        <p:blipFill>
          <a:blip r:embed="rId2"/>
          <a:stretch>
            <a:fillRect/>
          </a:stretch>
        </p:blipFill>
        <p:spPr>
          <a:xfrm>
            <a:off x="643890" y="2175510"/>
            <a:ext cx="8835390" cy="4457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8" name="文本框 7"/>
          <p:cNvSpPr txBox="1"/>
          <p:nvPr/>
        </p:nvSpPr>
        <p:spPr>
          <a:xfrm>
            <a:off x="496570" y="865505"/>
            <a:ext cx="3898265" cy="398780"/>
          </a:xfrm>
          <a:prstGeom prst="rect">
            <a:avLst/>
          </a:prstGeom>
          <a:noFill/>
        </p:spPr>
        <p:txBody>
          <a:bodyPr wrap="square" rtlCol="0">
            <a:spAutoFit/>
          </a:bodyPr>
          <a:lstStyle/>
          <a:p>
            <a:r>
              <a:rPr lang="zh-CN" altLang="en-US" sz="2000"/>
              <a:t>桶分裂操作</a:t>
            </a:r>
          </a:p>
        </p:txBody>
      </p:sp>
      <p:sp>
        <p:nvSpPr>
          <p:cNvPr id="5" name="文本框 4"/>
          <p:cNvSpPr txBox="1"/>
          <p:nvPr/>
        </p:nvSpPr>
        <p:spPr>
          <a:xfrm>
            <a:off x="574040" y="1393825"/>
            <a:ext cx="10381615" cy="478155"/>
          </a:xfrm>
          <a:prstGeom prst="rect">
            <a:avLst/>
          </a:prstGeom>
          <a:noFill/>
        </p:spPr>
        <p:txBody>
          <a:bodyPr wrap="square" rtlCol="0">
            <a:noAutofit/>
          </a:bodyPr>
          <a:lstStyle/>
          <a:p>
            <a:r>
              <a:rPr lang="zh-CN" altLang="en-US"/>
              <a:t>遍历目录，将所有指向原桶的指针按索引的</a:t>
            </a:r>
            <a:r>
              <a:rPr lang="en-US" altLang="zh-CN"/>
              <a:t>old_depth</a:t>
            </a:r>
            <a:r>
              <a:rPr lang="zh-CN" altLang="en-US"/>
              <a:t>位重新定向（</a:t>
            </a:r>
            <a:r>
              <a:rPr lang="en-US" altLang="zh-CN"/>
              <a:t>0 </a:t>
            </a:r>
            <a:r>
              <a:rPr lang="zh-CN" altLang="en-US"/>
              <a:t>仍指向原桶，</a:t>
            </a:r>
            <a:r>
              <a:rPr lang="en-US" altLang="zh-CN"/>
              <a:t>1 </a:t>
            </a:r>
            <a:r>
              <a:rPr lang="zh-CN" altLang="en-US"/>
              <a:t>指向新桶）。</a:t>
            </a:r>
            <a:endParaRPr lang="en-US" altLang="zh-CN"/>
          </a:p>
        </p:txBody>
      </p:sp>
      <p:pic>
        <p:nvPicPr>
          <p:cNvPr id="6" name="图片 5" descr="QQ20251214-171455"/>
          <p:cNvPicPr>
            <a:picLocks noChangeAspect="1"/>
          </p:cNvPicPr>
          <p:nvPr/>
        </p:nvPicPr>
        <p:blipFill>
          <a:blip r:embed="rId2"/>
          <a:stretch>
            <a:fillRect/>
          </a:stretch>
        </p:blipFill>
        <p:spPr>
          <a:xfrm>
            <a:off x="574040" y="2104390"/>
            <a:ext cx="10765790" cy="2648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5" name="文本框 4"/>
          <p:cNvSpPr txBox="1"/>
          <p:nvPr/>
        </p:nvSpPr>
        <p:spPr>
          <a:xfrm>
            <a:off x="829945" y="835025"/>
            <a:ext cx="2609215" cy="398780"/>
          </a:xfrm>
          <a:prstGeom prst="rect">
            <a:avLst/>
          </a:prstGeom>
          <a:noFill/>
        </p:spPr>
        <p:txBody>
          <a:bodyPr wrap="square" rtlCol="0">
            <a:spAutoFit/>
          </a:bodyPr>
          <a:lstStyle/>
          <a:p>
            <a:r>
              <a:rPr lang="zh-CN" altLang="en-US" sz="2000"/>
              <a:t>插入操作</a:t>
            </a:r>
          </a:p>
        </p:txBody>
      </p:sp>
      <p:pic>
        <p:nvPicPr>
          <p:cNvPr id="6" name="图片 5" descr="QQ20251214-171548"/>
          <p:cNvPicPr>
            <a:picLocks noChangeAspect="1"/>
          </p:cNvPicPr>
          <p:nvPr/>
        </p:nvPicPr>
        <p:blipFill>
          <a:blip r:embed="rId2"/>
          <a:stretch>
            <a:fillRect/>
          </a:stretch>
        </p:blipFill>
        <p:spPr>
          <a:xfrm>
            <a:off x="720725" y="1939290"/>
            <a:ext cx="9593580" cy="4756150"/>
          </a:xfrm>
          <a:prstGeom prst="rect">
            <a:avLst/>
          </a:prstGeom>
        </p:spPr>
      </p:pic>
      <p:sp>
        <p:nvSpPr>
          <p:cNvPr id="7" name="文本框 6"/>
          <p:cNvSpPr txBox="1"/>
          <p:nvPr/>
        </p:nvSpPr>
        <p:spPr>
          <a:xfrm>
            <a:off x="737235" y="1294130"/>
            <a:ext cx="9807575" cy="368300"/>
          </a:xfrm>
          <a:prstGeom prst="rect">
            <a:avLst/>
          </a:prstGeom>
          <a:noFill/>
        </p:spPr>
        <p:txBody>
          <a:bodyPr wrap="square" rtlCol="0">
            <a:spAutoFit/>
          </a:bodyPr>
          <a:lstStyle/>
          <a:p>
            <a:r>
              <a:rPr lang="en-US" altLang="zh-CN"/>
              <a:t>1.</a:t>
            </a:r>
            <a:r>
              <a:rPr lang="zh-CN" altLang="en-US"/>
              <a:t>计算索引并尝试插入到目标桶，成功</a:t>
            </a:r>
            <a:r>
              <a:rPr lang="en-US" altLang="zh-CN"/>
              <a:t>(</a:t>
            </a:r>
            <a:r>
              <a:rPr lang="zh-CN" altLang="en-US"/>
              <a:t>桶未满或键已存在</a:t>
            </a:r>
            <a:r>
              <a:rPr lang="en-US" altLang="zh-CN"/>
              <a:t>)</a:t>
            </a:r>
            <a:r>
              <a:rPr lang="zh-CN" altLang="en-US"/>
              <a:t>则返回。</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5" name="文本框 4"/>
          <p:cNvSpPr txBox="1"/>
          <p:nvPr/>
        </p:nvSpPr>
        <p:spPr>
          <a:xfrm>
            <a:off x="829945" y="835025"/>
            <a:ext cx="2609215" cy="398780"/>
          </a:xfrm>
          <a:prstGeom prst="rect">
            <a:avLst/>
          </a:prstGeom>
          <a:noFill/>
        </p:spPr>
        <p:txBody>
          <a:bodyPr wrap="square" rtlCol="0">
            <a:spAutoFit/>
          </a:bodyPr>
          <a:lstStyle/>
          <a:p>
            <a:r>
              <a:rPr lang="zh-CN" altLang="en-US" sz="2000"/>
              <a:t>插入操作</a:t>
            </a:r>
          </a:p>
        </p:txBody>
      </p:sp>
      <p:pic>
        <p:nvPicPr>
          <p:cNvPr id="6" name="图片 5" descr="QQ20251214-171559"/>
          <p:cNvPicPr>
            <a:picLocks noChangeAspect="1"/>
          </p:cNvPicPr>
          <p:nvPr/>
        </p:nvPicPr>
        <p:blipFill>
          <a:blip r:embed="rId2"/>
          <a:stretch>
            <a:fillRect/>
          </a:stretch>
        </p:blipFill>
        <p:spPr>
          <a:xfrm>
            <a:off x="542925" y="2174875"/>
            <a:ext cx="11106150" cy="4619625"/>
          </a:xfrm>
          <a:prstGeom prst="rect">
            <a:avLst/>
          </a:prstGeom>
        </p:spPr>
      </p:pic>
      <p:sp>
        <p:nvSpPr>
          <p:cNvPr id="7" name="文本框 6"/>
          <p:cNvSpPr txBox="1"/>
          <p:nvPr/>
        </p:nvSpPr>
        <p:spPr>
          <a:xfrm>
            <a:off x="829945" y="1182370"/>
            <a:ext cx="9666605" cy="922020"/>
          </a:xfrm>
          <a:prstGeom prst="rect">
            <a:avLst/>
          </a:prstGeom>
          <a:noFill/>
        </p:spPr>
        <p:txBody>
          <a:bodyPr wrap="square" rtlCol="0">
            <a:spAutoFit/>
          </a:bodyPr>
          <a:lstStyle/>
          <a:p>
            <a:pPr indent="0" fontAlgn="auto">
              <a:lnSpc>
                <a:spcPct val="150000"/>
              </a:lnSpc>
            </a:pPr>
            <a:r>
              <a:rPr lang="en-US" altLang="zh-CN"/>
              <a:t>2.</a:t>
            </a:r>
            <a:r>
              <a:rPr lang="zh-CN" altLang="en-US"/>
              <a:t>若桶已满，检查本地深度是否等于全局深度：是则扩展目录（大小翻倍，复制指针）。</a:t>
            </a:r>
          </a:p>
          <a:p>
            <a:pPr indent="0" fontAlgn="auto">
              <a:lnSpc>
                <a:spcPct val="150000"/>
              </a:lnSpc>
            </a:pPr>
            <a:r>
              <a:rPr lang="en-US" altLang="zh-CN"/>
              <a:t>3.</a:t>
            </a:r>
            <a:r>
              <a:rPr lang="zh-CN" altLang="en-US"/>
              <a:t>调用</a:t>
            </a:r>
            <a:r>
              <a:rPr lang="en-US" altLang="zh-CN"/>
              <a:t>SplitBucket</a:t>
            </a:r>
            <a:r>
              <a:rPr lang="zh-CN" altLang="en-US"/>
              <a:t>分裂桶，之后重新进入循环尝试插入（因分裂后目录可能变化）。</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a:t>2.LRU-K Replacer</a:t>
            </a:r>
            <a:r>
              <a:rPr lang="zh-CN" altLang="en-US" sz="3600"/>
              <a:t>（</a:t>
            </a:r>
            <a:r>
              <a:rPr lang="en-US" altLang="zh-CN" sz="3600"/>
              <a:t>LRU-K</a:t>
            </a:r>
            <a:r>
              <a:rPr lang="zh-CN" altLang="en-US" sz="3600"/>
              <a:t>页面替换）</a:t>
            </a:r>
          </a:p>
        </p:txBody>
      </p:sp>
      <p:sp>
        <p:nvSpPr>
          <p:cNvPr id="3" name="内容占位符 2"/>
          <p:cNvSpPr>
            <a:spLocks noGrp="1"/>
          </p:cNvSpPr>
          <p:nvPr>
            <p:ph idx="1"/>
          </p:nvPr>
        </p:nvSpPr>
        <p:spPr/>
        <p:txBody>
          <a:bodyPr>
            <a:noAutofit/>
          </a:bodyPr>
          <a:lstStyle/>
          <a:p>
            <a:pPr marL="0" indent="0">
              <a:buNone/>
            </a:pPr>
            <a:r>
              <a:rPr lang="en-US" altLang="zh-CN" sz="2000">
                <a:latin typeface="宋体" panose="02010600030101010101" pitchFamily="2" charset="-122"/>
                <a:ea typeface="宋体" panose="02010600030101010101" pitchFamily="2" charset="-122"/>
                <a:cs typeface="宋体" panose="02010600030101010101" pitchFamily="2" charset="-122"/>
              </a:rPr>
              <a:t>LRU-K </a:t>
            </a:r>
            <a:r>
              <a:rPr lang="zh-CN" altLang="en-US" sz="2000">
                <a:latin typeface="宋体" panose="02010600030101010101" pitchFamily="2" charset="-122"/>
                <a:ea typeface="宋体" panose="02010600030101010101" pitchFamily="2" charset="-122"/>
                <a:cs typeface="宋体" panose="02010600030101010101" pitchFamily="2" charset="-122"/>
              </a:rPr>
              <a:t>替换算法旨在管理缓冲池中</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的记录。</a:t>
            </a:r>
          </a:p>
          <a:p>
            <a:pPr marL="0" indent="0">
              <a:buNone/>
            </a:pPr>
            <a:r>
              <a:rPr lang="zh-CN" altLang="en-US" sz="2000">
                <a:latin typeface="宋体" panose="02010600030101010101" pitchFamily="2" charset="-122"/>
                <a:ea typeface="宋体" panose="02010600030101010101" pitchFamily="2" charset="-122"/>
                <a:cs typeface="宋体" panose="02010600030101010101" pitchFamily="2" charset="-122"/>
              </a:rPr>
              <a:t>在</a:t>
            </a:r>
            <a:r>
              <a:rPr lang="en-US" altLang="zh-CN" sz="2000">
                <a:latin typeface="宋体" panose="02010600030101010101" pitchFamily="2" charset="-122"/>
                <a:ea typeface="宋体" panose="02010600030101010101" pitchFamily="2" charset="-122"/>
                <a:cs typeface="宋体" panose="02010600030101010101" pitchFamily="2" charset="-122"/>
              </a:rPr>
              <a:t> LRU-K </a:t>
            </a:r>
            <a:r>
              <a:rPr lang="zh-CN" altLang="en-US" sz="2000">
                <a:latin typeface="宋体" panose="02010600030101010101" pitchFamily="2" charset="-122"/>
                <a:ea typeface="宋体" panose="02010600030101010101" pitchFamily="2" charset="-122"/>
                <a:cs typeface="宋体" panose="02010600030101010101" pitchFamily="2" charset="-122"/>
              </a:rPr>
              <a:t>中，我们引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了</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个参数</a:t>
            </a:r>
            <a:r>
              <a:rPr lang="en-US" altLang="zh-CN" sz="2000">
                <a:latin typeface="宋体" panose="02010600030101010101" pitchFamily="2" charset="-122"/>
                <a:ea typeface="宋体" panose="02010600030101010101" pitchFamily="2" charset="-122"/>
                <a:cs typeface="宋体" panose="02010600030101010101" pitchFamily="2" charset="-122"/>
              </a:rPr>
              <a:t> K</a:t>
            </a:r>
            <a:r>
              <a:rPr lang="zh-CN" altLang="en-US" sz="2000">
                <a:latin typeface="宋体" panose="02010600030101010101" pitchFamily="2" charset="-122"/>
                <a:ea typeface="宋体" panose="02010600030101010101" pitchFamily="2" charset="-122"/>
                <a:cs typeface="宋体" panose="02010600030101010101" pitchFamily="2" charset="-122"/>
              </a:rPr>
              <a:t>，</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于表示考虑的引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次数范围。每个</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都会保持</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个</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为</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的引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时间戳列表，记录过去</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次引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的时间。当缓冲池达到容量限制时，需要选择</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进</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替换。具体步骤如下：</a:t>
            </a:r>
          </a:p>
          <a:p>
            <a:pPr marL="0" indent="0">
              <a:buNone/>
            </a:pPr>
            <a:r>
              <a:rPr lang="en-US" altLang="zh-CN" sz="2000" b="1">
                <a:latin typeface="宋体" panose="02010600030101010101" pitchFamily="2" charset="-122"/>
                <a:ea typeface="宋体" panose="02010600030101010101" pitchFamily="2" charset="-122"/>
                <a:cs typeface="宋体" panose="02010600030101010101" pitchFamily="2" charset="-122"/>
              </a:rPr>
              <a:t>1. </a:t>
            </a:r>
            <a:r>
              <a:rPr lang="zh-CN" altLang="en-US" sz="2000" b="1">
                <a:latin typeface="宋体" panose="02010600030101010101" pitchFamily="2" charset="-122"/>
                <a:ea typeface="宋体" panose="02010600030101010101" pitchFamily="2" charset="-122"/>
                <a:cs typeface="宋体" panose="02010600030101010101" pitchFamily="2" charset="-122"/>
              </a:rPr>
              <a:t>引</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次数</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于等于</a:t>
            </a:r>
            <a:r>
              <a:rPr lang="en-US" altLang="zh-CN" sz="2000" b="1">
                <a:latin typeface="宋体" panose="02010600030101010101" pitchFamily="2" charset="-122"/>
                <a:ea typeface="宋体" panose="02010600030101010101" pitchFamily="2" charset="-122"/>
                <a:cs typeface="宋体" panose="02010600030101010101" pitchFamily="2" charset="-122"/>
              </a:rPr>
              <a:t> K </a:t>
            </a:r>
            <a:r>
              <a:rPr lang="zh-CN" altLang="en-US" sz="2000" b="1">
                <a:latin typeface="宋体" panose="02010600030101010101" pitchFamily="2" charset="-122"/>
                <a:ea typeface="宋体" panose="02010600030101010101" pitchFamily="2" charset="-122"/>
                <a:cs typeface="宋体" panose="02010600030101010101" pitchFamily="2" charset="-122"/>
              </a:rPr>
              <a:t>的</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en-US" altLang="zh-CN"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如果缓冲池中的所有</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都被引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了</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次或更多次，那么选择最早被引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进</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替换，即</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较第</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次引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的时间戳。</a:t>
            </a:r>
          </a:p>
          <a:p>
            <a:pPr marL="0" indent="0">
              <a:buNone/>
            </a:pPr>
            <a:r>
              <a:rPr lang="en-US" altLang="zh-CN" sz="2000" b="1">
                <a:latin typeface="宋体" panose="02010600030101010101" pitchFamily="2" charset="-122"/>
                <a:ea typeface="宋体" panose="02010600030101010101" pitchFamily="2" charset="-122"/>
                <a:cs typeface="宋体" panose="02010600030101010101" pitchFamily="2" charset="-122"/>
              </a:rPr>
              <a:t>2. </a:t>
            </a:r>
            <a:r>
              <a:rPr lang="zh-CN" altLang="en-US" sz="2000" b="1">
                <a:latin typeface="宋体" panose="02010600030101010101" pitchFamily="2" charset="-122"/>
                <a:ea typeface="宋体" panose="02010600030101010101" pitchFamily="2" charset="-122"/>
                <a:cs typeface="宋体" panose="02010600030101010101" pitchFamily="2" charset="-122"/>
              </a:rPr>
              <a:t>引</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次数</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于</a:t>
            </a:r>
            <a:r>
              <a:rPr lang="en-US" altLang="zh-CN" sz="2000" b="1">
                <a:latin typeface="宋体" panose="02010600030101010101" pitchFamily="2" charset="-122"/>
                <a:ea typeface="宋体" panose="02010600030101010101" pitchFamily="2" charset="-122"/>
                <a:cs typeface="宋体" panose="02010600030101010101" pitchFamily="2" charset="-122"/>
              </a:rPr>
              <a:t> K </a:t>
            </a:r>
            <a:r>
              <a:rPr lang="zh-CN" altLang="en-US" sz="2000" b="1">
                <a:latin typeface="宋体" panose="02010600030101010101" pitchFamily="2" charset="-122"/>
                <a:ea typeface="宋体" panose="02010600030101010101" pitchFamily="2" charset="-122"/>
                <a:cs typeface="宋体" panose="02010600030101010101" pitchFamily="2" charset="-122"/>
              </a:rPr>
              <a:t>的</a:t>
            </a:r>
            <a:r>
              <a:rPr lang="en-US" altLang="en-US" sz="2000" b="1">
                <a:latin typeface="宋体" panose="02010600030101010101" pitchFamily="2" charset="-122"/>
                <a:ea typeface="宋体" panose="02010600030101010101" pitchFamily="2" charset="-122"/>
                <a:cs typeface="宋体" panose="02010600030101010101" pitchFamily="2" charset="-122"/>
              </a:rPr>
              <a:t>⻚⾯</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en-US" altLang="zh-CN"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如果存在被引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次数少于</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次的</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，那么只考虑这些</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。在这个</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集中，采</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传统的</a:t>
            </a:r>
            <a:r>
              <a:rPr lang="en-US" altLang="zh-CN" sz="2000">
                <a:latin typeface="宋体" panose="02010600030101010101" pitchFamily="2" charset="-122"/>
                <a:ea typeface="宋体" panose="02010600030101010101" pitchFamily="2" charset="-122"/>
                <a:cs typeface="宋体" panose="02010600030101010101" pitchFamily="2" charset="-122"/>
              </a:rPr>
              <a:t> LRU </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较它们第</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次被引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的时间戳，并替换最早被引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a:t>
            </a:r>
          </a:p>
          <a:p>
            <a:pPr marL="0" indent="0">
              <a:buNone/>
            </a:pPr>
            <a:r>
              <a:rPr lang="zh-CN" altLang="en-US" sz="2000">
                <a:latin typeface="宋体" panose="02010600030101010101" pitchFamily="2" charset="-122"/>
                <a:ea typeface="宋体" panose="02010600030101010101" pitchFamily="2" charset="-122"/>
                <a:cs typeface="宋体" panose="02010600030101010101" pitchFamily="2" charset="-122"/>
              </a:rPr>
              <a:t>这</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变化使得</a:t>
            </a:r>
            <a:r>
              <a:rPr lang="en-US" altLang="zh-CN" sz="2000">
                <a:latin typeface="宋体" panose="02010600030101010101" pitchFamily="2" charset="-122"/>
                <a:ea typeface="宋体" panose="02010600030101010101" pitchFamily="2" charset="-122"/>
                <a:cs typeface="宋体" panose="02010600030101010101" pitchFamily="2" charset="-122"/>
              </a:rPr>
              <a:t> LRU-K </a:t>
            </a:r>
            <a:r>
              <a:rPr lang="zh-CN" altLang="en-US" sz="2000">
                <a:latin typeface="宋体" panose="02010600030101010101" pitchFamily="2" charset="-122"/>
                <a:ea typeface="宋体" panose="02010600030101010101" pitchFamily="2" charset="-122"/>
                <a:cs typeface="宋体" panose="02010600030101010101" pitchFamily="2" charset="-122"/>
              </a:rPr>
              <a:t>在处理多次引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的</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时更为灵活，能够更好地适应不同的访问模式。通过引</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en-US" altLang="zh-CN" sz="2000">
                <a:latin typeface="宋体" panose="02010600030101010101" pitchFamily="2" charset="-122"/>
                <a:ea typeface="宋体" panose="02010600030101010101" pitchFamily="2" charset="-122"/>
                <a:cs typeface="宋体" panose="02010600030101010101" pitchFamily="2" charset="-122"/>
              </a:rPr>
              <a:t> K </a:t>
            </a:r>
            <a:r>
              <a:rPr lang="zh-CN" altLang="en-US" sz="2000">
                <a:latin typeface="宋体" panose="02010600030101010101" pitchFamily="2" charset="-122"/>
                <a:ea typeface="宋体" panose="02010600030101010101" pitchFamily="2" charset="-122"/>
                <a:cs typeface="宋体" panose="02010600030101010101" pitchFamily="2" charset="-122"/>
              </a:rPr>
              <a:t>这个参数，算法可以根据具体需求进</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调整，从</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更好地满</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应</a:t>
            </a:r>
            <a:r>
              <a:rPr lang="en-US" altLang="en-US"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程序的需求。</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560070" y="1606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a:t>代码实现部分：</a:t>
            </a:r>
          </a:p>
        </p:txBody>
      </p:sp>
      <p:sp>
        <p:nvSpPr>
          <p:cNvPr id="6" name="文本框 5"/>
          <p:cNvSpPr txBox="1"/>
          <p:nvPr/>
        </p:nvSpPr>
        <p:spPr>
          <a:xfrm>
            <a:off x="791210" y="1238250"/>
            <a:ext cx="10102850" cy="4170045"/>
          </a:xfrm>
          <a:prstGeom prst="rect">
            <a:avLst/>
          </a:prstGeom>
          <a:noFill/>
        </p:spPr>
        <p:txBody>
          <a:bodyPr wrap="square" rtlCol="0">
            <a:noAutofit/>
          </a:bodyPr>
          <a:lstStyle/>
          <a:p>
            <a:r>
              <a:rPr lang="en-US" altLang="zh-CN" sz="2400">
                <a:latin typeface="宋体" panose="02010600030101010101" pitchFamily="2" charset="-122"/>
                <a:ea typeface="宋体" panose="02010600030101010101" pitchFamily="2" charset="-122"/>
                <a:cs typeface="宋体" panose="02010600030101010101" pitchFamily="2" charset="-122"/>
              </a:rPr>
              <a:t>1.</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RecordAccess(frame_id_t frame_id)</a:t>
            </a:r>
            <a:r>
              <a:rPr lang="zh-CN" altLang="en-US" sz="2400">
                <a:latin typeface="宋体" panose="02010600030101010101" pitchFamily="2" charset="-122"/>
                <a:ea typeface="宋体" panose="02010600030101010101" pitchFamily="2" charset="-122"/>
                <a:cs typeface="宋体" panose="02010600030101010101" pitchFamily="2" charset="-122"/>
              </a:rPr>
              <a:t>：记录帧的一次访问，更新时间戳并维护最近</a:t>
            </a:r>
            <a:r>
              <a:rPr lang="en-US" altLang="zh-CN" sz="2400">
                <a:latin typeface="宋体" panose="02010600030101010101" pitchFamily="2" charset="-122"/>
                <a:ea typeface="宋体" panose="02010600030101010101" pitchFamily="2" charset="-122"/>
                <a:cs typeface="宋体" panose="02010600030101010101" pitchFamily="2" charset="-122"/>
              </a:rPr>
              <a:t> K </a:t>
            </a:r>
            <a:r>
              <a:rPr lang="zh-CN" altLang="en-US" sz="2400">
                <a:latin typeface="宋体" panose="02010600030101010101" pitchFamily="2" charset="-122"/>
                <a:ea typeface="宋体" panose="02010600030101010101" pitchFamily="2" charset="-122"/>
                <a:cs typeface="宋体" panose="02010600030101010101" pitchFamily="2" charset="-122"/>
              </a:rPr>
              <a:t>次访问历史（超量则删除最早记录）。</a:t>
            </a: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2.SetEvictable(frame_id, bool)</a:t>
            </a:r>
            <a:r>
              <a:rPr lang="zh-CN" altLang="en-US" sz="2400">
                <a:latin typeface="宋体" panose="02010600030101010101" pitchFamily="2" charset="-122"/>
                <a:ea typeface="宋体" panose="02010600030101010101" pitchFamily="2" charset="-122"/>
                <a:cs typeface="宋体" panose="02010600030101010101" pitchFamily="2" charset="-122"/>
              </a:rPr>
              <a:t>：设置帧是否可驱逐，同步更新可驱逐帧的计数（状态未变则不操作）。</a:t>
            </a: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3.Remove(frame_id)</a:t>
            </a:r>
            <a:r>
              <a:rPr lang="zh-CN" altLang="en-US" sz="2400">
                <a:latin typeface="宋体" panose="02010600030101010101" pitchFamily="2" charset="-122"/>
                <a:ea typeface="宋体" panose="02010600030101010101" pitchFamily="2" charset="-122"/>
                <a:cs typeface="宋体" panose="02010600030101010101" pitchFamily="2" charset="-122"/>
              </a:rPr>
              <a:t>：仅清理可驱逐帧的所有访问历史，从管理结构中移除该帧。</a:t>
            </a: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4.</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Evict(frame_id_t *frame_id)</a:t>
            </a:r>
            <a:r>
              <a:rPr lang="zh-CN" altLang="en-US" sz="2400">
                <a:latin typeface="宋体" panose="02010600030101010101" pitchFamily="2" charset="-122"/>
                <a:ea typeface="宋体" panose="02010600030101010101" pitchFamily="2" charset="-122"/>
                <a:cs typeface="宋体" panose="02010600030101010101" pitchFamily="2" charset="-122"/>
              </a:rPr>
              <a:t>：淘汰可驱逐帧中</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后退</a:t>
            </a:r>
            <a:r>
              <a:rPr lang="en-US" altLang="zh-CN" sz="2400">
                <a:latin typeface="宋体" panose="02010600030101010101" pitchFamily="2" charset="-122"/>
                <a:ea typeface="宋体" panose="02010600030101010101" pitchFamily="2" charset="-122"/>
                <a:cs typeface="宋体" panose="02010600030101010101" pitchFamily="2" charset="-122"/>
              </a:rPr>
              <a:t> k - </a:t>
            </a:r>
            <a:r>
              <a:rPr lang="zh-CN" altLang="en-US" sz="2400">
                <a:latin typeface="宋体" panose="02010600030101010101" pitchFamily="2" charset="-122"/>
                <a:ea typeface="宋体" panose="02010600030101010101" pitchFamily="2" charset="-122"/>
                <a:cs typeface="宋体" panose="02010600030101010101" pitchFamily="2" charset="-122"/>
              </a:rPr>
              <a:t>距离</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最大的帧，通过输出参数返回帧</a:t>
            </a:r>
            <a:r>
              <a:rPr lang="en-US" altLang="zh-CN" sz="2400">
                <a:latin typeface="宋体" panose="02010600030101010101" pitchFamily="2" charset="-122"/>
                <a:ea typeface="宋体" panose="02010600030101010101" pitchFamily="2" charset="-122"/>
                <a:cs typeface="宋体" panose="02010600030101010101" pitchFamily="2" charset="-122"/>
              </a:rPr>
              <a:t> ID</a:t>
            </a:r>
            <a:r>
              <a:rPr lang="zh-CN" altLang="en-US" sz="2400">
                <a:latin typeface="宋体" panose="02010600030101010101" pitchFamily="2" charset="-122"/>
                <a:ea typeface="宋体" panose="02010600030101010101" pitchFamily="2" charset="-122"/>
                <a:cs typeface="宋体" panose="02010600030101010101" pitchFamily="2" charset="-122"/>
              </a:rPr>
              <a:t>，无可用帧则返回</a:t>
            </a:r>
            <a:r>
              <a:rPr lang="en-US" altLang="zh-CN" sz="2400">
                <a:latin typeface="宋体" panose="02010600030101010101" pitchFamily="2" charset="-122"/>
                <a:ea typeface="宋体" panose="02010600030101010101" pitchFamily="2" charset="-122"/>
                <a:cs typeface="宋体" panose="02010600030101010101" pitchFamily="2" charset="-122"/>
              </a:rPr>
              <a:t> false</a:t>
            </a:r>
            <a:r>
              <a:rPr lang="zh-CN" altLang="en-US" sz="2400">
                <a:latin typeface="宋体" panose="02010600030101010101" pitchFamily="2" charset="-122"/>
                <a:ea typeface="宋体" panose="02010600030101010101" pitchFamily="2" charset="-122"/>
                <a:cs typeface="宋体" panose="02010600030101010101" pitchFamily="2" charset="-122"/>
              </a:rPr>
              <a:t>。</a:t>
            </a: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5.Size()</a:t>
            </a:r>
            <a:r>
              <a:rPr lang="zh-CN" altLang="en-US" sz="2400">
                <a:latin typeface="宋体" panose="02010600030101010101" pitchFamily="2" charset="-122"/>
                <a:ea typeface="宋体" panose="02010600030101010101" pitchFamily="2" charset="-122"/>
                <a:cs typeface="宋体" panose="02010600030101010101" pitchFamily="2" charset="-122"/>
              </a:rPr>
              <a:t>：返回当前可驱逐帧的总数（直接返回缓存的计数，高效无遍历）。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65" y="93980"/>
            <a:ext cx="4187190" cy="922020"/>
          </a:xfrm>
        </p:spPr>
        <p:txBody>
          <a:bodyPr/>
          <a:lstStyle/>
          <a:p>
            <a:r>
              <a:rPr lang="en-US" altLang="zh-CN" sz="2400"/>
              <a:t>LRUKReplacer</a:t>
            </a:r>
            <a:r>
              <a:rPr lang="zh-CN" altLang="en-US" sz="2400"/>
              <a:t>类核心实现方法</a:t>
            </a:r>
          </a:p>
        </p:txBody>
      </p:sp>
      <p:pic>
        <p:nvPicPr>
          <p:cNvPr id="4" name="内容占位符 3" descr="QQ20251214-194624"/>
          <p:cNvPicPr>
            <a:picLocks noGrp="1" noChangeAspect="1"/>
          </p:cNvPicPr>
          <p:nvPr>
            <p:ph idx="1"/>
          </p:nvPr>
        </p:nvPicPr>
        <p:blipFill>
          <a:blip r:embed="rId2"/>
          <a:stretch>
            <a:fillRect/>
          </a:stretch>
        </p:blipFill>
        <p:spPr>
          <a:xfrm>
            <a:off x="508000" y="1489710"/>
            <a:ext cx="9342120" cy="5071110"/>
          </a:xfrm>
          <a:prstGeom prst="rect">
            <a:avLst/>
          </a:prstGeom>
        </p:spPr>
      </p:pic>
      <p:sp>
        <p:nvSpPr>
          <p:cNvPr id="8" name="文本框 7"/>
          <p:cNvSpPr txBox="1"/>
          <p:nvPr/>
        </p:nvSpPr>
        <p:spPr>
          <a:xfrm>
            <a:off x="554990" y="853440"/>
            <a:ext cx="6096000" cy="460375"/>
          </a:xfrm>
          <a:prstGeom prst="rect">
            <a:avLst/>
          </a:prstGeom>
          <a:noFill/>
        </p:spPr>
        <p:txBody>
          <a:bodyPr wrap="square" rtlCol="0" anchor="t">
            <a:spAutoFit/>
          </a:bodyPr>
          <a:lstStyle/>
          <a:p>
            <a:r>
              <a:rPr lang="en-US" altLang="zh-CN" sz="2400">
                <a:latin typeface="微软雅黑" panose="020B0503020204020204" charset="-122"/>
                <a:ea typeface="微软雅黑" panose="020B0503020204020204" charset="-122"/>
                <a:cs typeface="微软雅黑" panose="020B0503020204020204" charset="-122"/>
                <a:sym typeface="+mn-ea"/>
              </a:rPr>
              <a:t>RecordAccess()</a:t>
            </a:r>
            <a:r>
              <a:rPr lang="zh-CN" altLang="en-US" sz="2400">
                <a:latin typeface="微软雅黑" panose="020B0503020204020204" charset="-122"/>
                <a:ea typeface="微软雅黑" panose="020B0503020204020204" charset="-122"/>
                <a:cs typeface="微软雅黑" panose="020B0503020204020204" charset="-122"/>
                <a:sym typeface="+mn-ea"/>
              </a:rPr>
              <a:t>记录帧的访问</a:t>
            </a:r>
            <a:endParaRPr lang="en-US" altLang="zh-CN" sz="2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pic>
        <p:nvPicPr>
          <p:cNvPr id="5" name="图片 4" descr="QQ20251214-195155"/>
          <p:cNvPicPr>
            <a:picLocks noChangeAspect="1"/>
          </p:cNvPicPr>
          <p:nvPr/>
        </p:nvPicPr>
        <p:blipFill>
          <a:blip r:embed="rId2"/>
          <a:stretch>
            <a:fillRect/>
          </a:stretch>
        </p:blipFill>
        <p:spPr>
          <a:xfrm>
            <a:off x="638810" y="1309370"/>
            <a:ext cx="9004300" cy="5501640"/>
          </a:xfrm>
          <a:prstGeom prst="rect">
            <a:avLst/>
          </a:prstGeom>
        </p:spPr>
      </p:pic>
      <p:sp>
        <p:nvSpPr>
          <p:cNvPr id="6" name="文本框 5"/>
          <p:cNvSpPr txBox="1"/>
          <p:nvPr/>
        </p:nvSpPr>
        <p:spPr>
          <a:xfrm>
            <a:off x="784225" y="827405"/>
            <a:ext cx="5458460" cy="368300"/>
          </a:xfrm>
          <a:prstGeom prst="rect">
            <a:avLst/>
          </a:prstGeom>
          <a:noFill/>
        </p:spPr>
        <p:txBody>
          <a:bodyPr wrap="square" rtlCol="0">
            <a:spAutoFit/>
          </a:bodyPr>
          <a:lstStyle/>
          <a:p>
            <a:r>
              <a:rPr lang="en-US" altLang="zh-CN"/>
              <a:t>SetEvictable </a:t>
            </a:r>
            <a:r>
              <a:rPr lang="zh-CN" altLang="en-US"/>
              <a:t>方法：设置帧的可驱逐状态</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pic>
        <p:nvPicPr>
          <p:cNvPr id="5" name="图片 4" descr="QQ20251214-195528"/>
          <p:cNvPicPr>
            <a:picLocks noChangeAspect="1"/>
          </p:cNvPicPr>
          <p:nvPr/>
        </p:nvPicPr>
        <p:blipFill>
          <a:blip r:embed="rId2"/>
          <a:stretch>
            <a:fillRect/>
          </a:stretch>
        </p:blipFill>
        <p:spPr>
          <a:xfrm>
            <a:off x="481965" y="1520825"/>
            <a:ext cx="9496425" cy="4781550"/>
          </a:xfrm>
          <a:prstGeom prst="rect">
            <a:avLst/>
          </a:prstGeom>
        </p:spPr>
      </p:pic>
      <p:sp>
        <p:nvSpPr>
          <p:cNvPr id="6" name="文本框 5"/>
          <p:cNvSpPr txBox="1"/>
          <p:nvPr/>
        </p:nvSpPr>
        <p:spPr>
          <a:xfrm>
            <a:off x="481965" y="943610"/>
            <a:ext cx="4340860" cy="368300"/>
          </a:xfrm>
          <a:prstGeom prst="rect">
            <a:avLst/>
          </a:prstGeom>
          <a:noFill/>
        </p:spPr>
        <p:txBody>
          <a:bodyPr wrap="square" rtlCol="0">
            <a:spAutoFit/>
          </a:bodyPr>
          <a:lstStyle/>
          <a:p>
            <a:r>
              <a:rPr lang="en-US" altLang="zh-CN"/>
              <a:t>Remove </a:t>
            </a:r>
            <a:r>
              <a:rPr lang="zh-CN" altLang="en-US"/>
              <a:t>方法：移除指定帧</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a:t>1.Extendible Hash Table</a:t>
            </a:r>
            <a:r>
              <a:rPr lang="zh-CN" altLang="en-US" sz="3600"/>
              <a:t>（可扩展哈希表）</a:t>
            </a:r>
          </a:p>
        </p:txBody>
      </p:sp>
      <p:sp>
        <p:nvSpPr>
          <p:cNvPr id="3" name="内容占位符 2"/>
          <p:cNvSpPr>
            <a:spLocks noGrp="1"/>
          </p:cNvSpPr>
          <p:nvPr>
            <p:ph idx="1"/>
          </p:nvPr>
        </p:nvSpPr>
        <p:spPr>
          <a:xfrm>
            <a:off x="626745" y="1789430"/>
            <a:ext cx="3384550" cy="4351655"/>
          </a:xfrm>
        </p:spPr>
        <p:txBody>
          <a:bodyPr>
            <a:normAutofit/>
          </a:bodyPr>
          <a:lstStyle/>
          <a:p>
            <a:pPr marL="0" indent="0" fontAlgn="auto">
              <a:lnSpc>
                <a:spcPct val="100000"/>
              </a:lnSpc>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可扩展哈希表的核心结构是「目录数组</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 </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桶链表」，</a:t>
            </a:r>
          </a:p>
          <a:p>
            <a:pPr marL="0" indent="0" fontAlgn="auto">
              <a:lnSpc>
                <a:spcPct val="100000"/>
              </a:lnSpc>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通过全局深度和局部深度的动态调整实现按需扩展，</a:t>
            </a:r>
          </a:p>
          <a:p>
            <a:pPr marL="0" indent="0" fontAlgn="auto">
              <a:lnSpc>
                <a:spcPct val="100000"/>
              </a:lnSpc>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无需预设固定大小，</a:t>
            </a:r>
          </a:p>
          <a:p>
            <a:pPr marL="0" indent="0" fontAlgn="auto">
              <a:lnSpc>
                <a:spcPct val="100000"/>
              </a:lnSpc>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能高效支持键值对的插入、删除和查找，</a:t>
            </a:r>
          </a:p>
          <a:p>
            <a:pPr marL="0" indent="0" fontAlgn="auto">
              <a:lnSpc>
                <a:spcPct val="100000"/>
              </a:lnSpc>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是缓冲池管理器中</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page_id </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frame_id </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映射的核心组件。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descr="QQ20251214-164116"/>
          <p:cNvPicPr>
            <a:picLocks noChangeAspect="1"/>
          </p:cNvPicPr>
          <p:nvPr/>
        </p:nvPicPr>
        <p:blipFill>
          <a:blip r:embed="rId2"/>
          <a:stretch>
            <a:fillRect/>
          </a:stretch>
        </p:blipFill>
        <p:spPr>
          <a:xfrm>
            <a:off x="4471035" y="1951990"/>
            <a:ext cx="7268210" cy="38874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pic>
        <p:nvPicPr>
          <p:cNvPr id="5" name="图片 4" descr="QQ20251214-195835"/>
          <p:cNvPicPr>
            <a:picLocks noChangeAspect="1"/>
          </p:cNvPicPr>
          <p:nvPr/>
        </p:nvPicPr>
        <p:blipFill>
          <a:blip r:embed="rId2"/>
          <a:stretch>
            <a:fillRect/>
          </a:stretch>
        </p:blipFill>
        <p:spPr>
          <a:xfrm>
            <a:off x="683895" y="2217420"/>
            <a:ext cx="9852025" cy="2918460"/>
          </a:xfrm>
          <a:prstGeom prst="rect">
            <a:avLst/>
          </a:prstGeom>
        </p:spPr>
      </p:pic>
      <p:sp>
        <p:nvSpPr>
          <p:cNvPr id="6" name="文本框 5"/>
          <p:cNvSpPr txBox="1"/>
          <p:nvPr/>
        </p:nvSpPr>
        <p:spPr>
          <a:xfrm>
            <a:off x="683895" y="1432560"/>
            <a:ext cx="4838065" cy="368300"/>
          </a:xfrm>
          <a:prstGeom prst="rect">
            <a:avLst/>
          </a:prstGeom>
          <a:noFill/>
        </p:spPr>
        <p:txBody>
          <a:bodyPr wrap="square" rtlCol="0">
            <a:spAutoFit/>
          </a:bodyPr>
          <a:lstStyle/>
          <a:p>
            <a:r>
              <a:rPr lang="en-US" altLang="zh-CN"/>
              <a:t>Size </a:t>
            </a:r>
            <a:r>
              <a:rPr lang="zh-CN" altLang="en-US"/>
              <a:t>方法返回可驱逐帧数量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pic>
        <p:nvPicPr>
          <p:cNvPr id="5" name="图片 4" descr="QQ20251214-200033"/>
          <p:cNvPicPr>
            <a:picLocks noChangeAspect="1"/>
          </p:cNvPicPr>
          <p:nvPr/>
        </p:nvPicPr>
        <p:blipFill>
          <a:blip r:embed="rId2"/>
          <a:stretch>
            <a:fillRect/>
          </a:stretch>
        </p:blipFill>
        <p:spPr>
          <a:xfrm>
            <a:off x="334010" y="1910080"/>
            <a:ext cx="10600690" cy="4693285"/>
          </a:xfrm>
          <a:prstGeom prst="rect">
            <a:avLst/>
          </a:prstGeom>
        </p:spPr>
      </p:pic>
      <p:sp>
        <p:nvSpPr>
          <p:cNvPr id="6" name="文本框 5"/>
          <p:cNvSpPr txBox="1"/>
          <p:nvPr/>
        </p:nvSpPr>
        <p:spPr>
          <a:xfrm>
            <a:off x="465455" y="850265"/>
            <a:ext cx="4193540" cy="368300"/>
          </a:xfrm>
          <a:prstGeom prst="rect">
            <a:avLst/>
          </a:prstGeom>
          <a:noFill/>
        </p:spPr>
        <p:txBody>
          <a:bodyPr wrap="square" rtlCol="0">
            <a:spAutoFit/>
          </a:bodyPr>
          <a:lstStyle/>
          <a:p>
            <a:r>
              <a:rPr lang="en-US" altLang="zh-CN"/>
              <a:t>Evict </a:t>
            </a:r>
            <a:r>
              <a:rPr lang="zh-CN" altLang="en-US"/>
              <a:t>方法</a:t>
            </a:r>
            <a:r>
              <a:rPr lang="en-US" altLang="zh-CN"/>
              <a:t>LRU - K </a:t>
            </a:r>
            <a:r>
              <a:rPr lang="zh-CN" altLang="en-US"/>
              <a:t>算法核心</a:t>
            </a:r>
          </a:p>
        </p:txBody>
      </p:sp>
      <p:sp>
        <p:nvSpPr>
          <p:cNvPr id="7" name="文本框 6"/>
          <p:cNvSpPr txBox="1"/>
          <p:nvPr/>
        </p:nvSpPr>
        <p:spPr>
          <a:xfrm>
            <a:off x="535305" y="1218565"/>
            <a:ext cx="6771005" cy="600710"/>
          </a:xfrm>
          <a:prstGeom prst="rect">
            <a:avLst/>
          </a:prstGeom>
          <a:noFill/>
        </p:spPr>
        <p:txBody>
          <a:bodyPr wrap="square" rtlCol="0">
            <a:noAutofit/>
          </a:bodyPr>
          <a:lstStyle/>
          <a:p>
            <a:r>
              <a:rPr lang="en-US" altLang="zh-CN"/>
              <a:t>1.</a:t>
            </a:r>
            <a:r>
              <a:rPr lang="zh-CN" altLang="en-US"/>
              <a:t>初始化被淘汰帧、最大后退</a:t>
            </a:r>
            <a:r>
              <a:rPr lang="en-US" altLang="zh-CN"/>
              <a:t>k-</a:t>
            </a:r>
            <a:r>
              <a:rPr lang="zh-CN" altLang="en-US"/>
              <a:t>距离、最早访问时间</a:t>
            </a:r>
          </a:p>
          <a:p>
            <a:r>
              <a:rPr lang="en-US" altLang="zh-CN"/>
              <a:t>2.</a:t>
            </a:r>
            <a:r>
              <a:rPr lang="zh-CN" altLang="en-US"/>
              <a:t>遍历所有可驱逐帧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sp>
        <p:nvSpPr>
          <p:cNvPr id="6" name="文本框 5"/>
          <p:cNvSpPr txBox="1"/>
          <p:nvPr/>
        </p:nvSpPr>
        <p:spPr>
          <a:xfrm>
            <a:off x="465455" y="850265"/>
            <a:ext cx="4193540" cy="368300"/>
          </a:xfrm>
          <a:prstGeom prst="rect">
            <a:avLst/>
          </a:prstGeom>
          <a:noFill/>
        </p:spPr>
        <p:txBody>
          <a:bodyPr wrap="square" rtlCol="0">
            <a:spAutoFit/>
          </a:bodyPr>
          <a:lstStyle/>
          <a:p>
            <a:r>
              <a:rPr lang="en-US" altLang="zh-CN"/>
              <a:t>Evict </a:t>
            </a:r>
            <a:r>
              <a:rPr lang="zh-CN" altLang="en-US"/>
              <a:t>方法</a:t>
            </a:r>
            <a:r>
              <a:rPr lang="en-US" altLang="zh-CN"/>
              <a:t>LRU - K </a:t>
            </a:r>
            <a:r>
              <a:rPr lang="zh-CN" altLang="en-US"/>
              <a:t>算法核心</a:t>
            </a:r>
          </a:p>
        </p:txBody>
      </p:sp>
      <p:pic>
        <p:nvPicPr>
          <p:cNvPr id="5" name="图片 4" descr="QQ20251214-200501"/>
          <p:cNvPicPr>
            <a:picLocks noChangeAspect="1"/>
          </p:cNvPicPr>
          <p:nvPr/>
        </p:nvPicPr>
        <p:blipFill>
          <a:blip r:embed="rId2"/>
          <a:stretch>
            <a:fillRect/>
          </a:stretch>
        </p:blipFill>
        <p:spPr>
          <a:xfrm>
            <a:off x="527685" y="2168525"/>
            <a:ext cx="10451465" cy="3811270"/>
          </a:xfrm>
          <a:prstGeom prst="rect">
            <a:avLst/>
          </a:prstGeom>
        </p:spPr>
      </p:pic>
      <p:sp>
        <p:nvSpPr>
          <p:cNvPr id="7" name="文本框 6"/>
          <p:cNvSpPr txBox="1"/>
          <p:nvPr/>
        </p:nvSpPr>
        <p:spPr>
          <a:xfrm>
            <a:off x="589280" y="1402080"/>
            <a:ext cx="5630545" cy="368300"/>
          </a:xfrm>
          <a:prstGeom prst="rect">
            <a:avLst/>
          </a:prstGeom>
          <a:noFill/>
        </p:spPr>
        <p:txBody>
          <a:bodyPr wrap="square" rtlCol="0">
            <a:spAutoFit/>
          </a:bodyPr>
          <a:lstStyle/>
          <a:p>
            <a:r>
              <a:rPr lang="en-US" altLang="zh-CN"/>
              <a:t>2.</a:t>
            </a:r>
            <a:r>
              <a:rPr lang="zh-CN" altLang="en-US"/>
              <a:t>（</a:t>
            </a:r>
            <a:r>
              <a:rPr lang="en-US" altLang="zh-CN"/>
              <a:t>1</a:t>
            </a:r>
            <a:r>
              <a:rPr lang="zh-CN" altLang="en-US"/>
              <a:t>）计算当前帧的</a:t>
            </a:r>
            <a:r>
              <a:rPr lang="en-US" altLang="zh-CN"/>
              <a:t>“</a:t>
            </a:r>
            <a:r>
              <a:rPr lang="zh-CN" altLang="en-US"/>
              <a:t>后退</a:t>
            </a:r>
            <a:r>
              <a:rPr lang="en-US" altLang="zh-CN"/>
              <a:t>k-</a:t>
            </a:r>
            <a:r>
              <a:rPr lang="zh-CN" altLang="en-US"/>
              <a:t>距离</a:t>
            </a:r>
            <a:r>
              <a:rPr lang="en-US" altLang="zh-CN"/>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sp>
        <p:nvSpPr>
          <p:cNvPr id="6" name="文本框 5"/>
          <p:cNvSpPr txBox="1"/>
          <p:nvPr/>
        </p:nvSpPr>
        <p:spPr>
          <a:xfrm>
            <a:off x="465455" y="850265"/>
            <a:ext cx="4193540" cy="368300"/>
          </a:xfrm>
          <a:prstGeom prst="rect">
            <a:avLst/>
          </a:prstGeom>
          <a:noFill/>
        </p:spPr>
        <p:txBody>
          <a:bodyPr wrap="square" rtlCol="0">
            <a:spAutoFit/>
          </a:bodyPr>
          <a:lstStyle/>
          <a:p>
            <a:r>
              <a:rPr lang="en-US" altLang="zh-CN"/>
              <a:t>Evict </a:t>
            </a:r>
            <a:r>
              <a:rPr lang="zh-CN" altLang="en-US"/>
              <a:t>方法</a:t>
            </a:r>
            <a:r>
              <a:rPr lang="en-US" altLang="zh-CN"/>
              <a:t>LRU - K </a:t>
            </a:r>
            <a:r>
              <a:rPr lang="zh-CN" altLang="en-US"/>
              <a:t>算法核心</a:t>
            </a:r>
          </a:p>
        </p:txBody>
      </p:sp>
      <p:pic>
        <p:nvPicPr>
          <p:cNvPr id="5" name="图片 4" descr="QQ20251214-200508"/>
          <p:cNvPicPr>
            <a:picLocks noChangeAspect="1"/>
          </p:cNvPicPr>
          <p:nvPr/>
        </p:nvPicPr>
        <p:blipFill>
          <a:blip r:embed="rId2"/>
          <a:stretch>
            <a:fillRect/>
          </a:stretch>
        </p:blipFill>
        <p:spPr>
          <a:xfrm>
            <a:off x="310515" y="2125980"/>
            <a:ext cx="11229975" cy="4143375"/>
          </a:xfrm>
          <a:prstGeom prst="rect">
            <a:avLst/>
          </a:prstGeom>
        </p:spPr>
      </p:pic>
      <p:sp>
        <p:nvSpPr>
          <p:cNvPr id="7" name="文本框 6"/>
          <p:cNvSpPr txBox="1"/>
          <p:nvPr/>
        </p:nvSpPr>
        <p:spPr>
          <a:xfrm>
            <a:off x="775970" y="1487170"/>
            <a:ext cx="4496435" cy="368300"/>
          </a:xfrm>
          <a:prstGeom prst="rect">
            <a:avLst/>
          </a:prstGeom>
          <a:noFill/>
        </p:spPr>
        <p:txBody>
          <a:bodyPr wrap="square" rtlCol="0">
            <a:spAutoFit/>
          </a:bodyPr>
          <a:lstStyle/>
          <a:p>
            <a:r>
              <a:rPr lang="en-US" altLang="zh-CN">
                <a:sym typeface="+mn-ea"/>
              </a:rPr>
              <a:t>2.</a:t>
            </a:r>
            <a:r>
              <a:rPr lang="zh-CN" altLang="en-US">
                <a:sym typeface="+mn-ea"/>
              </a:rPr>
              <a:t>（</a:t>
            </a:r>
            <a:r>
              <a:rPr lang="en-US" altLang="zh-CN">
                <a:sym typeface="+mn-ea"/>
              </a:rPr>
              <a:t>2</a:t>
            </a:r>
            <a:r>
              <a:rPr lang="zh-CN" altLang="en-US">
                <a:sym typeface="+mn-ea"/>
              </a:rPr>
              <a:t>）</a:t>
            </a:r>
            <a:r>
              <a:rPr lang="zh-CN" altLang="en-US"/>
              <a:t>优先选择</a:t>
            </a:r>
            <a:r>
              <a:rPr lang="en-US" altLang="zh-CN"/>
              <a:t>k</a:t>
            </a:r>
            <a:r>
              <a:rPr lang="zh-CN" altLang="en-US"/>
              <a:t>距离最大的帧</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380365" y="93980"/>
            <a:ext cx="4187190" cy="92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LRUKReplacer</a:t>
            </a:r>
            <a:r>
              <a:rPr lang="zh-CN" altLang="en-US" sz="2400"/>
              <a:t>类核心实现方法</a:t>
            </a:r>
          </a:p>
        </p:txBody>
      </p:sp>
      <p:sp>
        <p:nvSpPr>
          <p:cNvPr id="6" name="文本框 5"/>
          <p:cNvSpPr txBox="1"/>
          <p:nvPr/>
        </p:nvSpPr>
        <p:spPr>
          <a:xfrm>
            <a:off x="465455" y="850265"/>
            <a:ext cx="4193540" cy="368300"/>
          </a:xfrm>
          <a:prstGeom prst="rect">
            <a:avLst/>
          </a:prstGeom>
          <a:noFill/>
        </p:spPr>
        <p:txBody>
          <a:bodyPr wrap="square" rtlCol="0">
            <a:spAutoFit/>
          </a:bodyPr>
          <a:lstStyle/>
          <a:p>
            <a:r>
              <a:rPr lang="en-US" altLang="zh-CN"/>
              <a:t>Evict </a:t>
            </a:r>
            <a:r>
              <a:rPr lang="zh-CN" altLang="en-US"/>
              <a:t>方法</a:t>
            </a:r>
            <a:r>
              <a:rPr lang="en-US" altLang="zh-CN"/>
              <a:t>LRU - K </a:t>
            </a:r>
            <a:r>
              <a:rPr lang="zh-CN" altLang="en-US"/>
              <a:t>算法核心</a:t>
            </a:r>
          </a:p>
        </p:txBody>
      </p:sp>
      <p:pic>
        <p:nvPicPr>
          <p:cNvPr id="5" name="图片 4" descr="QQ20251214-200516"/>
          <p:cNvPicPr>
            <a:picLocks noChangeAspect="1"/>
          </p:cNvPicPr>
          <p:nvPr/>
        </p:nvPicPr>
        <p:blipFill>
          <a:blip r:embed="rId2"/>
          <a:stretch>
            <a:fillRect/>
          </a:stretch>
        </p:blipFill>
        <p:spPr>
          <a:xfrm>
            <a:off x="465455" y="2077085"/>
            <a:ext cx="9545955" cy="3253740"/>
          </a:xfrm>
          <a:prstGeom prst="rect">
            <a:avLst/>
          </a:prstGeom>
        </p:spPr>
      </p:pic>
      <p:sp>
        <p:nvSpPr>
          <p:cNvPr id="7" name="文本框 6"/>
          <p:cNvSpPr txBox="1"/>
          <p:nvPr/>
        </p:nvSpPr>
        <p:spPr>
          <a:xfrm>
            <a:off x="620395" y="1549400"/>
            <a:ext cx="5474970" cy="368300"/>
          </a:xfrm>
          <a:prstGeom prst="rect">
            <a:avLst/>
          </a:prstGeom>
          <a:noFill/>
        </p:spPr>
        <p:txBody>
          <a:bodyPr wrap="square" rtlCol="0">
            <a:spAutoFit/>
          </a:bodyPr>
          <a:lstStyle/>
          <a:p>
            <a:r>
              <a:rPr lang="en-US" altLang="zh-CN"/>
              <a:t>3</a:t>
            </a:r>
            <a:r>
              <a:rPr lang="en-US" altLang="zh-CN">
                <a:sym typeface="+mn-ea"/>
              </a:rPr>
              <a:t>.</a:t>
            </a:r>
            <a:r>
              <a:rPr lang="zh-CN" altLang="en-US"/>
              <a:t>执行驱逐：移除帧信息，更新可驱逐数量</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685" y="279400"/>
            <a:ext cx="10515600" cy="1325563"/>
          </a:xfrm>
        </p:spPr>
        <p:txBody>
          <a:bodyPr>
            <a:normAutofit/>
          </a:bodyPr>
          <a:lstStyle/>
          <a:p>
            <a:r>
              <a:rPr lang="en-US" altLang="zh-CN" sz="3600"/>
              <a:t>3.Buffer Pool Manager Instance</a:t>
            </a:r>
            <a:r>
              <a:rPr lang="zh-CN" altLang="en-US" sz="3600"/>
              <a:t>（缓冲池管理器实例）</a:t>
            </a:r>
          </a:p>
        </p:txBody>
      </p:sp>
      <p:sp>
        <p:nvSpPr>
          <p:cNvPr id="3" name="内容占位符 2"/>
          <p:cNvSpPr>
            <a:spLocks noGrp="1"/>
          </p:cNvSpPr>
          <p:nvPr>
            <p:ph idx="1"/>
          </p:nvPr>
        </p:nvSpPr>
        <p:spPr/>
        <p:txBody>
          <a:bodyPr/>
          <a:lstStyle/>
          <a:p>
            <a:pPr marL="0" indent="0">
              <a:buNone/>
            </a:pPr>
            <a:r>
              <a:rPr lang="zh-CN" altLang="en-US">
                <a:latin typeface="宋体" panose="02010600030101010101" pitchFamily="2" charset="-122"/>
                <a:ea typeface="宋体" panose="02010600030101010101" pitchFamily="2" charset="-122"/>
                <a:cs typeface="宋体" panose="02010600030101010101" pitchFamily="2" charset="-122"/>
              </a:rPr>
              <a:t>该任务的本质是实现一个</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内存缓冲池的智能管家</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a:t>
            </a:r>
          </a:p>
          <a:p>
            <a:pPr marL="0" indent="0">
              <a:buNone/>
            </a:pPr>
            <a:r>
              <a:rPr lang="zh-CN" altLang="en-US">
                <a:latin typeface="宋体" panose="02010600030101010101" pitchFamily="2" charset="-122"/>
                <a:ea typeface="宋体" panose="02010600030101010101" pitchFamily="2" charset="-122"/>
                <a:cs typeface="宋体" panose="02010600030101010101" pitchFamily="2" charset="-122"/>
              </a:rPr>
              <a:t>对上层：提供简单、统一的页面操作接口，屏蔽内存</a:t>
            </a:r>
            <a:r>
              <a:rPr lang="en-US" altLang="zh-CN">
                <a:latin typeface="宋体" panose="02010600030101010101" pitchFamily="2" charset="-122"/>
                <a:ea typeface="宋体" panose="02010600030101010101" pitchFamily="2" charset="-122"/>
                <a:cs typeface="宋体" panose="02010600030101010101" pitchFamily="2" charset="-122"/>
              </a:rPr>
              <a:t> / </a:t>
            </a:r>
            <a:r>
              <a:rPr lang="zh-CN" altLang="en-US">
                <a:latin typeface="宋体" panose="02010600030101010101" pitchFamily="2" charset="-122"/>
                <a:ea typeface="宋体" panose="02010600030101010101" pitchFamily="2" charset="-122"/>
                <a:cs typeface="宋体" panose="02010600030101010101" pitchFamily="2" charset="-122"/>
              </a:rPr>
              <a:t>磁盘的存储差异；</a:t>
            </a:r>
          </a:p>
          <a:p>
            <a:pPr marL="0" indent="0">
              <a:buNone/>
            </a:pPr>
            <a:r>
              <a:rPr lang="zh-CN" altLang="en-US">
                <a:latin typeface="宋体" panose="02010600030101010101" pitchFamily="2" charset="-122"/>
                <a:ea typeface="宋体" panose="02010600030101010101" pitchFamily="2" charset="-122"/>
                <a:cs typeface="宋体" panose="02010600030101010101" pitchFamily="2" charset="-122"/>
              </a:rPr>
              <a:t>对底层：高效管理内存资源，通过淘汰策略最大化内存利用率，通过脏页控制保证数据一致性，通过锁保证线程安全；</a:t>
            </a:r>
          </a:p>
          <a:p>
            <a:pPr marL="0" indent="0">
              <a:buNone/>
            </a:pPr>
            <a:r>
              <a:rPr lang="zh-CN" altLang="en-US">
                <a:latin typeface="宋体" panose="02010600030101010101" pitchFamily="2" charset="-122"/>
                <a:ea typeface="宋体" panose="02010600030101010101" pitchFamily="2" charset="-122"/>
                <a:cs typeface="宋体" panose="02010600030101010101" pitchFamily="2" charset="-122"/>
              </a:rPr>
              <a:t>最终价值：减少数据库的磁盘</a:t>
            </a:r>
            <a:r>
              <a:rPr lang="en-US" altLang="zh-CN">
                <a:latin typeface="宋体" panose="02010600030101010101" pitchFamily="2" charset="-122"/>
                <a:ea typeface="宋体" panose="02010600030101010101" pitchFamily="2" charset="-122"/>
                <a:cs typeface="宋体" panose="02010600030101010101" pitchFamily="2" charset="-122"/>
              </a:rPr>
              <a:t> IO </a:t>
            </a:r>
            <a:r>
              <a:rPr lang="zh-CN" altLang="en-US">
                <a:latin typeface="宋体" panose="02010600030101010101" pitchFamily="2" charset="-122"/>
                <a:ea typeface="宋体" panose="02010600030101010101" pitchFamily="2" charset="-122"/>
                <a:cs typeface="宋体" panose="02010600030101010101" pitchFamily="2" charset="-122"/>
              </a:rPr>
              <a:t>次数，提升整体访问性能，是数据库内核中</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内存管理</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的核心模块。</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203835" y="0"/>
            <a:ext cx="10515600" cy="10236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a:t>代码实现部分：</a:t>
            </a:r>
          </a:p>
        </p:txBody>
      </p:sp>
      <p:sp>
        <p:nvSpPr>
          <p:cNvPr id="6" name="文本框 5"/>
          <p:cNvSpPr txBox="1"/>
          <p:nvPr/>
        </p:nvSpPr>
        <p:spPr>
          <a:xfrm>
            <a:off x="447040" y="839470"/>
            <a:ext cx="11297920" cy="5939155"/>
          </a:xfrm>
          <a:prstGeom prst="rect">
            <a:avLst/>
          </a:prstGeom>
          <a:noFill/>
        </p:spPr>
        <p:txBody>
          <a:bodyPr wrap="square" rtlCol="0">
            <a:spAutoFit/>
          </a:bodyPr>
          <a:lstStyle/>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1.NewPgImp</a:t>
            </a:r>
            <a:r>
              <a:rPr lang="zh-CN" altLang="en-US" sz="2000">
                <a:latin typeface="宋体" panose="02010600030101010101" pitchFamily="2" charset="-122"/>
                <a:ea typeface="宋体" panose="02010600030101010101" pitchFamily="2" charset="-122"/>
                <a:cs typeface="宋体" panose="02010600030101010101" pitchFamily="2" charset="-122"/>
              </a:rPr>
              <a:t>：创建新数据库页面。优先从空闲帧列表取帧，无空闲帧则通过</a:t>
            </a:r>
            <a:r>
              <a:rPr lang="en-US" altLang="zh-CN" sz="2000">
                <a:latin typeface="宋体" panose="02010600030101010101" pitchFamily="2" charset="-122"/>
                <a:ea typeface="宋体" panose="02010600030101010101" pitchFamily="2" charset="-122"/>
                <a:cs typeface="宋体" panose="02010600030101010101" pitchFamily="2" charset="-122"/>
              </a:rPr>
              <a:t> LRU-K </a:t>
            </a:r>
            <a:r>
              <a:rPr lang="zh-CN" altLang="en-US" sz="2000">
                <a:latin typeface="宋体" panose="02010600030101010101" pitchFamily="2" charset="-122"/>
                <a:ea typeface="宋体" panose="02010600030101010101" pitchFamily="2" charset="-122"/>
                <a:cs typeface="宋体" panose="02010600030101010101" pitchFamily="2" charset="-122"/>
              </a:rPr>
              <a:t>淘汰器淘汰可驱逐帧（脏页先写回磁盘）；分配新</a:t>
            </a:r>
            <a:r>
              <a:rPr lang="en-US" altLang="zh-CN" sz="2000">
                <a:latin typeface="宋体" panose="02010600030101010101" pitchFamily="2" charset="-122"/>
                <a:ea typeface="宋体" panose="02010600030101010101" pitchFamily="2" charset="-122"/>
                <a:cs typeface="宋体" panose="02010600030101010101" pitchFamily="2" charset="-122"/>
              </a:rPr>
              <a:t> page_id</a:t>
            </a:r>
            <a:r>
              <a:rPr lang="zh-CN" altLang="en-US" sz="2000">
                <a:latin typeface="宋体" panose="02010600030101010101" pitchFamily="2" charset="-122"/>
                <a:ea typeface="宋体" panose="02010600030101010101" pitchFamily="2" charset="-122"/>
                <a:cs typeface="宋体" panose="02010600030101010101" pitchFamily="2" charset="-122"/>
              </a:rPr>
              <a:t>，初始化帧内页面元信息（</a:t>
            </a:r>
            <a:r>
              <a:rPr lang="en-US" altLang="zh-CN" sz="2000">
                <a:latin typeface="宋体" panose="02010600030101010101" pitchFamily="2" charset="-122"/>
                <a:ea typeface="宋体" panose="02010600030101010101" pitchFamily="2" charset="-122"/>
                <a:cs typeface="宋体" panose="02010600030101010101" pitchFamily="2" charset="-122"/>
              </a:rPr>
              <a:t>pin_count=1</a:t>
            </a:r>
            <a:r>
              <a:rPr lang="zh-CN" altLang="en-US" sz="2000">
                <a:latin typeface="宋体" panose="02010600030101010101" pitchFamily="2" charset="-122"/>
                <a:ea typeface="宋体" panose="02010600030101010101" pitchFamily="2" charset="-122"/>
                <a:cs typeface="宋体" panose="02010600030101010101" pitchFamily="2" charset="-122"/>
              </a:rPr>
              <a:t>、非脏页），更新页面映射表，标记帧不可淘汰，返回新页面指针。</a:t>
            </a:r>
          </a:p>
          <a:p>
            <a:pPr indent="0" fontAlgn="auto"/>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2.FetchPgImp</a:t>
            </a:r>
            <a:r>
              <a:rPr lang="zh-CN" altLang="en-US" sz="2000">
                <a:latin typeface="宋体" panose="02010600030101010101" pitchFamily="2" charset="-122"/>
                <a:ea typeface="宋体" panose="02010600030101010101" pitchFamily="2" charset="-122"/>
                <a:cs typeface="宋体" panose="02010600030101010101" pitchFamily="2" charset="-122"/>
              </a:rPr>
              <a:t>：加载指定页面到缓冲池。先查映射表，页面已在缓冲池则增加引用计数、标记不可淘汰；未在则取空闲</a:t>
            </a:r>
            <a:r>
              <a:rPr lang="en-US" altLang="zh-CN" sz="2000">
                <a:latin typeface="宋体" panose="02010600030101010101" pitchFamily="2" charset="-122"/>
                <a:ea typeface="宋体" panose="02010600030101010101" pitchFamily="2" charset="-122"/>
                <a:cs typeface="宋体" panose="02010600030101010101" pitchFamily="2" charset="-122"/>
              </a:rPr>
              <a:t> / </a:t>
            </a:r>
            <a:r>
              <a:rPr lang="zh-CN" altLang="en-US" sz="2000">
                <a:latin typeface="宋体" panose="02010600030101010101" pitchFamily="2" charset="-122"/>
                <a:ea typeface="宋体" panose="02010600030101010101" pitchFamily="2" charset="-122"/>
                <a:cs typeface="宋体" panose="02010600030101010101" pitchFamily="2" charset="-122"/>
              </a:rPr>
              <a:t>淘汰帧，从磁盘读取页面数据到帧，初始化元信息，更新映射表和淘汰器，返回页面指针。</a:t>
            </a:r>
          </a:p>
          <a:p>
            <a:pPr indent="0" fontAlgn="auto"/>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3.UnpinPgImp</a:t>
            </a:r>
            <a:r>
              <a:rPr lang="zh-CN" altLang="en-US" sz="2000">
                <a:latin typeface="宋体" panose="02010600030101010101" pitchFamily="2" charset="-122"/>
                <a:ea typeface="宋体" panose="02010600030101010101" pitchFamily="2" charset="-122"/>
                <a:cs typeface="宋体" panose="02010600030101010101" pitchFamily="2" charset="-122"/>
              </a:rPr>
              <a:t>：释放页面引用。校验页面是否在缓冲池、引用计数合法后，减少</a:t>
            </a:r>
            <a:r>
              <a:rPr lang="en-US" altLang="zh-CN" sz="2000">
                <a:latin typeface="宋体" panose="02010600030101010101" pitchFamily="2" charset="-122"/>
                <a:ea typeface="宋体" panose="02010600030101010101" pitchFamily="2" charset="-122"/>
                <a:cs typeface="宋体" panose="02010600030101010101" pitchFamily="2" charset="-122"/>
              </a:rPr>
              <a:t> pin_count</a:t>
            </a:r>
            <a:r>
              <a:rPr lang="zh-CN" altLang="en-US" sz="2000">
                <a:latin typeface="宋体" panose="02010600030101010101" pitchFamily="2" charset="-122"/>
                <a:ea typeface="宋体" panose="02010600030101010101" pitchFamily="2" charset="-122"/>
                <a:cs typeface="宋体" panose="02010600030101010101" pitchFamily="2" charset="-122"/>
              </a:rPr>
              <a:t>；按上层声明标记脏页，</a:t>
            </a:r>
            <a:r>
              <a:rPr lang="en-US" altLang="zh-CN" sz="2000">
                <a:latin typeface="宋体" panose="02010600030101010101" pitchFamily="2" charset="-122"/>
                <a:ea typeface="宋体" panose="02010600030101010101" pitchFamily="2" charset="-122"/>
                <a:cs typeface="宋体" panose="02010600030101010101" pitchFamily="2" charset="-122"/>
              </a:rPr>
              <a:t>pin_count </a:t>
            </a:r>
            <a:r>
              <a:rPr lang="zh-CN" altLang="en-US" sz="2000">
                <a:latin typeface="宋体" panose="02010600030101010101" pitchFamily="2" charset="-122"/>
                <a:ea typeface="宋体" panose="02010600030101010101" pitchFamily="2" charset="-122"/>
                <a:cs typeface="宋体" panose="02010600030101010101" pitchFamily="2" charset="-122"/>
              </a:rPr>
              <a:t>为</a:t>
            </a:r>
            <a:r>
              <a:rPr lang="en-US" altLang="zh-CN" sz="2000">
                <a:latin typeface="宋体" panose="02010600030101010101" pitchFamily="2" charset="-122"/>
                <a:ea typeface="宋体" panose="02010600030101010101" pitchFamily="2" charset="-122"/>
                <a:cs typeface="宋体" panose="02010600030101010101" pitchFamily="2" charset="-122"/>
              </a:rPr>
              <a:t> 0 </a:t>
            </a:r>
            <a:r>
              <a:rPr lang="zh-CN" altLang="en-US" sz="2000">
                <a:latin typeface="宋体" panose="02010600030101010101" pitchFamily="2" charset="-122"/>
                <a:ea typeface="宋体" panose="02010600030101010101" pitchFamily="2" charset="-122"/>
                <a:cs typeface="宋体" panose="02010600030101010101" pitchFamily="2" charset="-122"/>
              </a:rPr>
              <a:t>时标记帧可淘汰，返回操作是否成功。</a:t>
            </a:r>
          </a:p>
          <a:p>
            <a:pPr indent="0" fontAlgn="auto"/>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4.FlushPgImp</a:t>
            </a:r>
            <a:r>
              <a:rPr lang="zh-CN" altLang="en-US" sz="2000">
                <a:latin typeface="宋体" panose="02010600030101010101" pitchFamily="2" charset="-122"/>
                <a:ea typeface="宋体" panose="02010600030101010101" pitchFamily="2" charset="-122"/>
                <a:cs typeface="宋体" panose="02010600030101010101" pitchFamily="2" charset="-122"/>
              </a:rPr>
              <a:t>：将指定页面刷回磁盘。校验页面合法性后，强制将页面数据写回磁盘（无论是否脏页），清除脏标记，返回操作是否成功。</a:t>
            </a:r>
          </a:p>
          <a:p>
            <a:pPr indent="0" fontAlgn="auto"/>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5.FlushAllPgsImp</a:t>
            </a:r>
            <a:r>
              <a:rPr lang="zh-CN" altLang="en-US" sz="2000">
                <a:latin typeface="宋体" panose="02010600030101010101" pitchFamily="2" charset="-122"/>
                <a:ea typeface="宋体" panose="02010600030101010101" pitchFamily="2" charset="-122"/>
                <a:cs typeface="宋体" panose="02010600030101010101" pitchFamily="2" charset="-122"/>
              </a:rPr>
              <a:t>：刷缓冲池所有脏页到磁盘。遍历所有帧，仅将有效且脏的页面写回磁盘，清除对应脏标记。</a:t>
            </a:r>
          </a:p>
          <a:p>
            <a:pPr indent="0" fontAlgn="auto"/>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fontAlgn="auto"/>
            <a:r>
              <a:rPr lang="en-US" altLang="zh-CN" sz="2000">
                <a:latin typeface="宋体" panose="02010600030101010101" pitchFamily="2" charset="-122"/>
                <a:ea typeface="宋体" panose="02010600030101010101" pitchFamily="2" charset="-122"/>
                <a:cs typeface="宋体" panose="02010600030101010101" pitchFamily="2" charset="-122"/>
              </a:rPr>
              <a:t>6.DeletePgImp</a:t>
            </a:r>
            <a:r>
              <a:rPr lang="zh-CN" altLang="en-US" sz="2000">
                <a:latin typeface="宋体" panose="02010600030101010101" pitchFamily="2" charset="-122"/>
                <a:ea typeface="宋体" panose="02010600030101010101" pitchFamily="2" charset="-122"/>
                <a:cs typeface="宋体" panose="02010600030101010101" pitchFamily="2" charset="-122"/>
              </a:rPr>
              <a:t>：删除指定页面。页面不在缓冲池则直接返回成功；页面被占用（</a:t>
            </a:r>
            <a:r>
              <a:rPr lang="en-US" altLang="zh-CN" sz="2000">
                <a:latin typeface="宋体" panose="02010600030101010101" pitchFamily="2" charset="-122"/>
                <a:ea typeface="宋体" panose="02010600030101010101" pitchFamily="2" charset="-122"/>
                <a:cs typeface="宋体" panose="02010600030101010101" pitchFamily="2" charset="-122"/>
              </a:rPr>
              <a:t>pin_count&gt;0</a:t>
            </a:r>
            <a:r>
              <a:rPr lang="zh-CN" altLang="en-US" sz="2000">
                <a:latin typeface="宋体" panose="02010600030101010101" pitchFamily="2" charset="-122"/>
                <a:ea typeface="宋体" panose="02010600030101010101" pitchFamily="2" charset="-122"/>
                <a:cs typeface="宋体" panose="02010600030101010101" pitchFamily="2" charset="-122"/>
              </a:rPr>
              <a:t>）返回失败；否则脏页先刷盘，清理映射表和淘汰器记录，重置帧并放回空闲列表，释放磁盘页面</a:t>
            </a:r>
            <a:r>
              <a:rPr lang="en-US" altLang="zh-CN" sz="2000">
                <a:latin typeface="宋体" panose="02010600030101010101" pitchFamily="2" charset="-122"/>
                <a:ea typeface="宋体" panose="02010600030101010101" pitchFamily="2" charset="-122"/>
                <a:cs typeface="宋体" panose="02010600030101010101" pitchFamily="2" charset="-122"/>
              </a:rPr>
              <a:t> ID</a:t>
            </a:r>
            <a:r>
              <a:rPr lang="zh-CN" altLang="en-US" sz="2000">
                <a:latin typeface="宋体" panose="02010600030101010101" pitchFamily="2" charset="-122"/>
                <a:ea typeface="宋体" panose="02010600030101010101" pitchFamily="2" charset="-122"/>
                <a:cs typeface="宋体" panose="02010600030101010101" pitchFamily="2" charset="-122"/>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720" y="140335"/>
            <a:ext cx="10515600" cy="1325563"/>
          </a:xfrm>
        </p:spPr>
        <p:txBody>
          <a:bodyPr>
            <a:normAutofit/>
          </a:bodyPr>
          <a:lstStyle/>
          <a:p>
            <a:r>
              <a:rPr lang="en-US" altLang="zh-CN" sz="2400"/>
              <a:t>BufferPoolManagerInstance</a:t>
            </a:r>
            <a:r>
              <a:rPr lang="zh-CN" altLang="en-US" sz="2400"/>
              <a:t>类核心实现算法</a:t>
            </a:r>
          </a:p>
        </p:txBody>
      </p:sp>
      <p:pic>
        <p:nvPicPr>
          <p:cNvPr id="4" name="内容占位符 3" descr="QQ20251215-153238"/>
          <p:cNvPicPr>
            <a:picLocks noGrp="1" noChangeAspect="1"/>
          </p:cNvPicPr>
          <p:nvPr>
            <p:ph idx="1"/>
          </p:nvPr>
        </p:nvPicPr>
        <p:blipFill>
          <a:blip r:embed="rId2"/>
          <a:stretch>
            <a:fillRect/>
          </a:stretch>
        </p:blipFill>
        <p:spPr>
          <a:xfrm>
            <a:off x="1261110" y="1903730"/>
            <a:ext cx="8653780" cy="4443095"/>
          </a:xfrm>
          <a:prstGeom prst="rect">
            <a:avLst/>
          </a:prstGeom>
        </p:spPr>
      </p:pic>
      <p:sp>
        <p:nvSpPr>
          <p:cNvPr id="5" name="文本框 4"/>
          <p:cNvSpPr txBox="1"/>
          <p:nvPr/>
        </p:nvSpPr>
        <p:spPr>
          <a:xfrm>
            <a:off x="652145" y="912495"/>
            <a:ext cx="4286250" cy="368300"/>
          </a:xfrm>
          <a:prstGeom prst="rect">
            <a:avLst/>
          </a:prstGeom>
          <a:noFill/>
        </p:spPr>
        <p:txBody>
          <a:bodyPr wrap="square" rtlCol="0">
            <a:spAutoFit/>
          </a:bodyPr>
          <a:lstStyle/>
          <a:p>
            <a:r>
              <a:rPr lang="en-US" altLang="zh-CN"/>
              <a:t>NewPgImp</a:t>
            </a:r>
            <a:r>
              <a:rPr lang="zh-CN" altLang="en-US"/>
              <a:t>：创建新页面</a:t>
            </a:r>
          </a:p>
        </p:txBody>
      </p:sp>
      <p:sp>
        <p:nvSpPr>
          <p:cNvPr id="6" name="文本框 5"/>
          <p:cNvSpPr txBox="1"/>
          <p:nvPr/>
        </p:nvSpPr>
        <p:spPr>
          <a:xfrm>
            <a:off x="830580" y="1417320"/>
            <a:ext cx="4752340" cy="368300"/>
          </a:xfrm>
          <a:prstGeom prst="rect">
            <a:avLst/>
          </a:prstGeom>
          <a:noFill/>
        </p:spPr>
        <p:txBody>
          <a:bodyPr wrap="square" rtlCol="0">
            <a:spAutoFit/>
          </a:bodyPr>
          <a:lstStyle/>
          <a:p>
            <a:r>
              <a:rPr lang="en-US" altLang="zh-CN"/>
              <a:t>1.</a:t>
            </a:r>
            <a:r>
              <a:rPr lang="zh-CN" altLang="en-US"/>
              <a:t>找空闲帧。优先用</a:t>
            </a:r>
            <a:r>
              <a:rPr lang="en-US" altLang="zh-CN"/>
              <a:t> free_list</a:t>
            </a:r>
            <a:r>
              <a:rPr lang="zh-CN" altLang="en-US"/>
              <a:t>，再淘汰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5" name="文本框 4"/>
          <p:cNvSpPr txBox="1"/>
          <p:nvPr/>
        </p:nvSpPr>
        <p:spPr>
          <a:xfrm>
            <a:off x="652145" y="912495"/>
            <a:ext cx="4286250" cy="368300"/>
          </a:xfrm>
          <a:prstGeom prst="rect">
            <a:avLst/>
          </a:prstGeom>
          <a:noFill/>
        </p:spPr>
        <p:txBody>
          <a:bodyPr wrap="square" rtlCol="0">
            <a:spAutoFit/>
          </a:bodyPr>
          <a:lstStyle/>
          <a:p>
            <a:r>
              <a:rPr lang="en-US" altLang="zh-CN"/>
              <a:t>NewPgImp</a:t>
            </a:r>
            <a:r>
              <a:rPr lang="zh-CN" altLang="en-US"/>
              <a:t>：创建新页面</a:t>
            </a:r>
          </a:p>
        </p:txBody>
      </p:sp>
      <p:pic>
        <p:nvPicPr>
          <p:cNvPr id="6" name="图片 5" descr="QQ20251215-153257"/>
          <p:cNvPicPr>
            <a:picLocks noChangeAspect="1"/>
          </p:cNvPicPr>
          <p:nvPr/>
        </p:nvPicPr>
        <p:blipFill>
          <a:blip r:embed="rId2"/>
          <a:stretch>
            <a:fillRect/>
          </a:stretch>
        </p:blipFill>
        <p:spPr>
          <a:xfrm>
            <a:off x="985520" y="1638300"/>
            <a:ext cx="9111615" cy="5005705"/>
          </a:xfrm>
          <a:prstGeom prst="rect">
            <a:avLst/>
          </a:prstGeom>
        </p:spPr>
      </p:pic>
      <p:sp>
        <p:nvSpPr>
          <p:cNvPr id="7" name="文本框 6"/>
          <p:cNvSpPr txBox="1"/>
          <p:nvPr/>
        </p:nvSpPr>
        <p:spPr>
          <a:xfrm>
            <a:off x="1094105" y="1270000"/>
            <a:ext cx="4293235" cy="368300"/>
          </a:xfrm>
          <a:prstGeom prst="rect">
            <a:avLst/>
          </a:prstGeom>
          <a:noFill/>
        </p:spPr>
        <p:txBody>
          <a:bodyPr wrap="square" rtlCol="0">
            <a:spAutoFit/>
          </a:bodyPr>
          <a:lstStyle/>
          <a:p>
            <a:r>
              <a:rPr lang="en-US" altLang="zh-CN"/>
              <a:t>2. </a:t>
            </a:r>
            <a:r>
              <a:rPr lang="zh-CN" altLang="en-US"/>
              <a:t>没有空闲帧，处理被淘汰的页面</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5" name="文本框 4"/>
          <p:cNvSpPr txBox="1"/>
          <p:nvPr/>
        </p:nvSpPr>
        <p:spPr>
          <a:xfrm>
            <a:off x="652145" y="912495"/>
            <a:ext cx="4286250" cy="368300"/>
          </a:xfrm>
          <a:prstGeom prst="rect">
            <a:avLst/>
          </a:prstGeom>
          <a:noFill/>
        </p:spPr>
        <p:txBody>
          <a:bodyPr wrap="square" rtlCol="0">
            <a:spAutoFit/>
          </a:bodyPr>
          <a:lstStyle/>
          <a:p>
            <a:r>
              <a:rPr lang="en-US" altLang="zh-CN"/>
              <a:t>NewPgImp</a:t>
            </a:r>
            <a:r>
              <a:rPr lang="zh-CN" altLang="en-US"/>
              <a:t>：创建新页面</a:t>
            </a:r>
          </a:p>
        </p:txBody>
      </p:sp>
      <p:pic>
        <p:nvPicPr>
          <p:cNvPr id="6" name="图片 5" descr="QQ20251215-153305"/>
          <p:cNvPicPr>
            <a:picLocks noChangeAspect="1"/>
          </p:cNvPicPr>
          <p:nvPr/>
        </p:nvPicPr>
        <p:blipFill>
          <a:blip r:embed="rId2"/>
          <a:stretch>
            <a:fillRect/>
          </a:stretch>
        </p:blipFill>
        <p:spPr>
          <a:xfrm>
            <a:off x="1228725" y="2304415"/>
            <a:ext cx="7988300" cy="4553585"/>
          </a:xfrm>
          <a:prstGeom prst="rect">
            <a:avLst/>
          </a:prstGeom>
        </p:spPr>
      </p:pic>
      <p:sp>
        <p:nvSpPr>
          <p:cNvPr id="7" name="文本框 6"/>
          <p:cNvSpPr txBox="1"/>
          <p:nvPr/>
        </p:nvSpPr>
        <p:spPr>
          <a:xfrm>
            <a:off x="1039495" y="1226820"/>
            <a:ext cx="6064885" cy="368300"/>
          </a:xfrm>
          <a:prstGeom prst="rect">
            <a:avLst/>
          </a:prstGeom>
          <a:noFill/>
        </p:spPr>
        <p:txBody>
          <a:bodyPr wrap="square" rtlCol="0">
            <a:spAutoFit/>
          </a:bodyPr>
          <a:lstStyle/>
          <a:p>
            <a:r>
              <a:rPr lang="en-US" altLang="zh-CN"/>
              <a:t>3.</a:t>
            </a:r>
            <a:r>
              <a:rPr lang="zh-CN" altLang="en-US"/>
              <a:t>分配</a:t>
            </a:r>
            <a:r>
              <a:rPr lang="en-US" altLang="zh-CN"/>
              <a:t> page_id</a:t>
            </a:r>
            <a:r>
              <a:rPr lang="zh-CN" altLang="en-US"/>
              <a:t>。用</a:t>
            </a:r>
            <a:r>
              <a:rPr lang="en-US" altLang="zh-CN"/>
              <a:t> AllocatePage ()</a:t>
            </a:r>
            <a:r>
              <a:rPr lang="zh-CN" altLang="en-US"/>
              <a:t>（</a:t>
            </a:r>
            <a:r>
              <a:rPr lang="en-US" altLang="zh-CN"/>
              <a:t>next_page_id_++</a:t>
            </a:r>
            <a:r>
              <a:rPr lang="zh-CN" altLang="en-US"/>
              <a:t>）</a:t>
            </a:r>
          </a:p>
        </p:txBody>
      </p:sp>
      <p:sp>
        <p:nvSpPr>
          <p:cNvPr id="10" name="文本框 9"/>
          <p:cNvSpPr txBox="1"/>
          <p:nvPr/>
        </p:nvSpPr>
        <p:spPr>
          <a:xfrm>
            <a:off x="1039495" y="1517015"/>
            <a:ext cx="5614035" cy="368300"/>
          </a:xfrm>
          <a:prstGeom prst="rect">
            <a:avLst/>
          </a:prstGeom>
          <a:noFill/>
        </p:spPr>
        <p:txBody>
          <a:bodyPr wrap="square" rtlCol="0">
            <a:spAutoFit/>
          </a:bodyPr>
          <a:lstStyle/>
          <a:p>
            <a:r>
              <a:rPr lang="en-US" altLang="zh-CN"/>
              <a:t>4.</a:t>
            </a:r>
            <a:r>
              <a:rPr lang="zh-CN" altLang="en-US"/>
              <a:t>初始化页面</a:t>
            </a:r>
            <a:r>
              <a:rPr lang="zh-CN" altLang="en-US">
                <a:sym typeface="+mn-ea"/>
              </a:rPr>
              <a:t>。</a:t>
            </a:r>
            <a:r>
              <a:rPr lang="zh-CN" altLang="en-US"/>
              <a:t>绑定</a:t>
            </a:r>
            <a:r>
              <a:rPr lang="en-US" altLang="zh-CN"/>
              <a:t> page_id</a:t>
            </a:r>
            <a:r>
              <a:rPr lang="zh-CN" altLang="en-US"/>
              <a:t>、</a:t>
            </a:r>
            <a:r>
              <a:rPr lang="en-US" altLang="zh-CN"/>
              <a:t>pin_count=1</a:t>
            </a:r>
          </a:p>
        </p:txBody>
      </p:sp>
      <p:sp>
        <p:nvSpPr>
          <p:cNvPr id="11" name="文本框 10"/>
          <p:cNvSpPr txBox="1"/>
          <p:nvPr/>
        </p:nvSpPr>
        <p:spPr>
          <a:xfrm>
            <a:off x="1039495" y="1827530"/>
            <a:ext cx="5420360" cy="368300"/>
          </a:xfrm>
          <a:prstGeom prst="rect">
            <a:avLst/>
          </a:prstGeom>
          <a:noFill/>
        </p:spPr>
        <p:txBody>
          <a:bodyPr wrap="square" rtlCol="0">
            <a:spAutoFit/>
          </a:bodyPr>
          <a:lstStyle/>
          <a:p>
            <a:r>
              <a:rPr lang="en-US" altLang="zh-CN"/>
              <a:t>5.</a:t>
            </a:r>
            <a:r>
              <a:rPr lang="zh-CN" altLang="en-US"/>
              <a:t>更新元信息</a:t>
            </a:r>
            <a:r>
              <a:rPr lang="zh-CN" altLang="en-US">
                <a:sym typeface="+mn-ea"/>
              </a:rPr>
              <a:t>。</a:t>
            </a:r>
            <a:r>
              <a:rPr lang="en-US" altLang="zh-CN"/>
              <a:t>page_table </a:t>
            </a:r>
            <a:r>
              <a:rPr lang="zh-CN" altLang="en-US"/>
              <a:t>和</a:t>
            </a:r>
            <a:r>
              <a:rPr lang="en-US" altLang="zh-CN"/>
              <a:t> LRU-K </a:t>
            </a:r>
            <a:r>
              <a:rPr lang="zh-CN" altLang="en-US"/>
              <a:t>同步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070" y="160655"/>
            <a:ext cx="10515600" cy="1325563"/>
          </a:xfrm>
        </p:spPr>
        <p:txBody>
          <a:bodyPr/>
          <a:lstStyle/>
          <a:p>
            <a:r>
              <a:rPr lang="zh-CN" altLang="en-US" sz="3600"/>
              <a:t>代码实现部分：</a:t>
            </a:r>
          </a:p>
        </p:txBody>
      </p:sp>
      <p:sp>
        <p:nvSpPr>
          <p:cNvPr id="3" name="内容占位符 2"/>
          <p:cNvSpPr>
            <a:spLocks noGrp="1"/>
          </p:cNvSpPr>
          <p:nvPr>
            <p:ph idx="1"/>
          </p:nvPr>
        </p:nvSpPr>
        <p:spPr>
          <a:xfrm>
            <a:off x="618490" y="1530985"/>
            <a:ext cx="10515600" cy="4351338"/>
          </a:xfrm>
        </p:spPr>
        <p:txBody>
          <a:bodyPr>
            <a:normAutofit fontScale="25000" lnSpcReduction="20000"/>
          </a:bodyPr>
          <a:lstStyle/>
          <a:p>
            <a:pPr marL="0" indent="0" fontAlgn="auto">
              <a:lnSpc>
                <a:spcPct val="100000"/>
              </a:lnSpc>
              <a:buNone/>
            </a:pPr>
            <a:r>
              <a:rPr lang="en-US" altLang="zh-CN" sz="9600">
                <a:latin typeface="宋体" panose="02010600030101010101" pitchFamily="2" charset="-122"/>
                <a:ea typeface="宋体" panose="02010600030101010101" pitchFamily="2" charset="-122"/>
                <a:cs typeface="宋体" panose="02010600030101010101" pitchFamily="2" charset="-122"/>
              </a:rPr>
              <a:t>ExtendibleHashTable</a:t>
            </a:r>
            <a:r>
              <a:rPr lang="zh-CN" altLang="en-US" sz="9600">
                <a:latin typeface="宋体" panose="02010600030101010101" pitchFamily="2" charset="-122"/>
                <a:ea typeface="宋体" panose="02010600030101010101" pitchFamily="2" charset="-122"/>
                <a:cs typeface="宋体" panose="02010600030101010101" pitchFamily="2" charset="-122"/>
              </a:rPr>
              <a:t>（可扩展哈希表）</a:t>
            </a:r>
          </a:p>
          <a:p>
            <a:pPr marL="0" indent="0" fontAlgn="auto">
              <a:lnSpc>
                <a:spcPct val="100000"/>
              </a:lnSpc>
              <a:buNone/>
            </a:pPr>
            <a:r>
              <a:rPr lang="en-US" altLang="zh-CN" sz="9600">
                <a:latin typeface="宋体" panose="02010600030101010101" pitchFamily="2" charset="-122"/>
                <a:ea typeface="宋体" panose="02010600030101010101" pitchFamily="2" charset="-122"/>
                <a:cs typeface="宋体" panose="02010600030101010101" pitchFamily="2" charset="-122"/>
              </a:rPr>
              <a:t>1. </a:t>
            </a:r>
            <a:r>
              <a:rPr lang="zh-CN" altLang="en-US" sz="9600">
                <a:latin typeface="宋体" panose="02010600030101010101" pitchFamily="2" charset="-122"/>
                <a:ea typeface="宋体" panose="02010600030101010101" pitchFamily="2" charset="-122"/>
                <a:cs typeface="宋体" panose="02010600030101010101" pitchFamily="2" charset="-122"/>
              </a:rPr>
              <a:t>嵌套类</a:t>
            </a:r>
            <a:r>
              <a:rPr lang="en-US" altLang="zh-CN" sz="9600">
                <a:latin typeface="宋体" panose="02010600030101010101" pitchFamily="2" charset="-122"/>
                <a:ea typeface="宋体" panose="02010600030101010101" pitchFamily="2" charset="-122"/>
                <a:cs typeface="宋体" panose="02010600030101010101" pitchFamily="2" charset="-122"/>
              </a:rPr>
              <a:t> Bucket </a:t>
            </a:r>
            <a:r>
              <a:rPr lang="zh-CN" altLang="en-US" sz="9600">
                <a:latin typeface="宋体" panose="02010600030101010101" pitchFamily="2" charset="-122"/>
                <a:ea typeface="宋体" panose="02010600030101010101" pitchFamily="2" charset="-122"/>
                <a:cs typeface="宋体" panose="02010600030101010101" pitchFamily="2" charset="-122"/>
              </a:rPr>
              <a:t>需实现的功能</a:t>
            </a:r>
          </a:p>
          <a:p>
            <a:pPr marL="0" indent="0" fontAlgn="auto">
              <a:lnSpc>
                <a:spcPct val="100000"/>
              </a:lnSpc>
              <a:buNone/>
            </a:pPr>
            <a:r>
              <a:rPr lang="zh-CN" altLang="en-US" sz="9600">
                <a:latin typeface="宋体" panose="02010600030101010101" pitchFamily="2" charset="-122"/>
                <a:ea typeface="宋体" panose="02010600030101010101" pitchFamily="2" charset="-122"/>
                <a:cs typeface="宋体" panose="02010600030101010101" pitchFamily="2" charset="-122"/>
              </a:rPr>
              <a:t>构造与析构：</a:t>
            </a:r>
            <a:r>
              <a:rPr lang="en-US" altLang="zh-CN" sz="9600">
                <a:latin typeface="宋体" panose="02010600030101010101" pitchFamily="2" charset="-122"/>
                <a:ea typeface="宋体" panose="02010600030101010101" pitchFamily="2" charset="-122"/>
                <a:cs typeface="宋体" panose="02010600030101010101" pitchFamily="2" charset="-122"/>
              </a:rPr>
              <a:t>explicit Bucket(size_t size, int depth = 0)</a:t>
            </a:r>
            <a:r>
              <a:rPr lang="zh-CN" altLang="en-US" sz="9600">
                <a:latin typeface="宋体" panose="02010600030101010101" pitchFamily="2" charset="-122"/>
                <a:ea typeface="宋体" panose="02010600030101010101" pitchFamily="2" charset="-122"/>
                <a:cs typeface="宋体" panose="02010600030101010101" pitchFamily="2" charset="-122"/>
              </a:rPr>
              <a:t>，</a:t>
            </a:r>
            <a:r>
              <a:rPr lang="en-US" altLang="zh-CN" sz="9600">
                <a:latin typeface="宋体" panose="02010600030101010101" pitchFamily="2" charset="-122"/>
                <a:ea typeface="宋体" panose="02010600030101010101" pitchFamily="2" charset="-122"/>
                <a:cs typeface="宋体" panose="02010600030101010101" pitchFamily="2" charset="-122"/>
              </a:rPr>
              <a:t> </a:t>
            </a:r>
            <a:r>
              <a:rPr lang="zh-CN" altLang="en-US" sz="9600">
                <a:latin typeface="宋体" panose="02010600030101010101" pitchFamily="2" charset="-122"/>
                <a:ea typeface="宋体" panose="02010600030101010101" pitchFamily="2" charset="-122"/>
                <a:cs typeface="宋体" panose="02010600030101010101" pitchFamily="2" charset="-122"/>
              </a:rPr>
              <a:t>初始化桶的最大容量和局部深度；</a:t>
            </a:r>
          </a:p>
          <a:p>
            <a:pPr marL="0" indent="0" fontAlgn="auto">
              <a:lnSpc>
                <a:spcPct val="100000"/>
              </a:lnSpc>
              <a:buNone/>
            </a:pPr>
            <a:r>
              <a:rPr lang="zh-CN" altLang="en-US" sz="9600">
                <a:latin typeface="宋体" panose="02010600030101010101" pitchFamily="2" charset="-122"/>
                <a:ea typeface="宋体" panose="02010600030101010101" pitchFamily="2" charset="-122"/>
                <a:cs typeface="宋体" panose="02010600030101010101" pitchFamily="2" charset="-122"/>
              </a:rPr>
              <a:t>核心方法：</a:t>
            </a:r>
          </a:p>
          <a:p>
            <a:pPr marL="0" indent="0" fontAlgn="auto">
              <a:lnSpc>
                <a:spcPct val="100000"/>
              </a:lnSpc>
              <a:buNone/>
            </a:pPr>
            <a:r>
              <a:rPr lang="en-US" altLang="zh-CN" sz="9600">
                <a:latin typeface="宋体" panose="02010600030101010101" pitchFamily="2" charset="-122"/>
                <a:ea typeface="宋体" panose="02010600030101010101" pitchFamily="2" charset="-122"/>
                <a:cs typeface="宋体" panose="02010600030101010101" pitchFamily="2" charset="-122"/>
              </a:rPr>
              <a:t>Find(const K &amp;key, V &amp;value)</a:t>
            </a:r>
            <a:r>
              <a:rPr lang="zh-CN" altLang="en-US" sz="9600">
                <a:latin typeface="宋体" panose="02010600030101010101" pitchFamily="2" charset="-122"/>
                <a:ea typeface="宋体" panose="02010600030101010101" pitchFamily="2" charset="-122"/>
                <a:cs typeface="宋体" panose="02010600030101010101" pitchFamily="2" charset="-122"/>
              </a:rPr>
              <a:t>：在桶的链表中查找键，找到则赋值</a:t>
            </a:r>
            <a:r>
              <a:rPr lang="en-US" altLang="zh-CN" sz="9600">
                <a:latin typeface="宋体" panose="02010600030101010101" pitchFamily="2" charset="-122"/>
                <a:ea typeface="宋体" panose="02010600030101010101" pitchFamily="2" charset="-122"/>
                <a:cs typeface="宋体" panose="02010600030101010101" pitchFamily="2" charset="-122"/>
              </a:rPr>
              <a:t> value </a:t>
            </a:r>
            <a:r>
              <a:rPr lang="zh-CN" altLang="en-US" sz="9600">
                <a:latin typeface="宋体" panose="02010600030101010101" pitchFamily="2" charset="-122"/>
                <a:ea typeface="宋体" panose="02010600030101010101" pitchFamily="2" charset="-122"/>
                <a:cs typeface="宋体" panose="02010600030101010101" pitchFamily="2" charset="-122"/>
              </a:rPr>
              <a:t>并返回</a:t>
            </a:r>
            <a:r>
              <a:rPr lang="en-US" altLang="zh-CN" sz="9600">
                <a:latin typeface="宋体" panose="02010600030101010101" pitchFamily="2" charset="-122"/>
                <a:ea typeface="宋体" panose="02010600030101010101" pitchFamily="2" charset="-122"/>
                <a:cs typeface="宋体" panose="02010600030101010101" pitchFamily="2" charset="-122"/>
              </a:rPr>
              <a:t> true</a:t>
            </a:r>
            <a:r>
              <a:rPr lang="zh-CN" altLang="en-US" sz="9600">
                <a:latin typeface="宋体" panose="02010600030101010101" pitchFamily="2" charset="-122"/>
                <a:ea typeface="宋体" panose="02010600030101010101" pitchFamily="2" charset="-122"/>
                <a:cs typeface="宋体" panose="02010600030101010101" pitchFamily="2" charset="-122"/>
              </a:rPr>
              <a:t>，否则返回</a:t>
            </a:r>
            <a:r>
              <a:rPr lang="en-US" altLang="zh-CN" sz="9600">
                <a:latin typeface="宋体" panose="02010600030101010101" pitchFamily="2" charset="-122"/>
                <a:ea typeface="宋体" panose="02010600030101010101" pitchFamily="2" charset="-122"/>
                <a:cs typeface="宋体" panose="02010600030101010101" pitchFamily="2" charset="-122"/>
              </a:rPr>
              <a:t> false</a:t>
            </a:r>
            <a:r>
              <a:rPr lang="zh-CN" altLang="en-US" sz="9600">
                <a:latin typeface="宋体" panose="02010600030101010101" pitchFamily="2" charset="-122"/>
                <a:ea typeface="宋体" panose="02010600030101010101" pitchFamily="2" charset="-122"/>
                <a:cs typeface="宋体" panose="02010600030101010101" pitchFamily="2" charset="-122"/>
              </a:rPr>
              <a:t>。</a:t>
            </a:r>
          </a:p>
          <a:p>
            <a:pPr marL="0" indent="0" fontAlgn="auto">
              <a:lnSpc>
                <a:spcPct val="100000"/>
              </a:lnSpc>
              <a:buNone/>
            </a:pPr>
            <a:r>
              <a:rPr lang="en-US" altLang="zh-CN" sz="9600">
                <a:latin typeface="宋体" panose="02010600030101010101" pitchFamily="2" charset="-122"/>
                <a:ea typeface="宋体" panose="02010600030101010101" pitchFamily="2" charset="-122"/>
                <a:cs typeface="宋体" panose="02010600030101010101" pitchFamily="2" charset="-122"/>
              </a:rPr>
              <a:t>Remove(const K &amp;key)</a:t>
            </a:r>
            <a:r>
              <a:rPr lang="zh-CN" altLang="en-US" sz="9600">
                <a:latin typeface="宋体" panose="02010600030101010101" pitchFamily="2" charset="-122"/>
                <a:ea typeface="宋体" panose="02010600030101010101" pitchFamily="2" charset="-122"/>
                <a:cs typeface="宋体" panose="02010600030101010101" pitchFamily="2" charset="-122"/>
              </a:rPr>
              <a:t>：删除桶中指定键的键值对，存在则返回</a:t>
            </a:r>
            <a:r>
              <a:rPr lang="en-US" altLang="zh-CN" sz="9600">
                <a:latin typeface="宋体" panose="02010600030101010101" pitchFamily="2" charset="-122"/>
                <a:ea typeface="宋体" panose="02010600030101010101" pitchFamily="2" charset="-122"/>
                <a:cs typeface="宋体" panose="02010600030101010101" pitchFamily="2" charset="-122"/>
              </a:rPr>
              <a:t> true</a:t>
            </a:r>
            <a:r>
              <a:rPr lang="zh-CN" altLang="en-US" sz="9600">
                <a:latin typeface="宋体" panose="02010600030101010101" pitchFamily="2" charset="-122"/>
                <a:ea typeface="宋体" panose="02010600030101010101" pitchFamily="2" charset="-122"/>
                <a:cs typeface="宋体" panose="02010600030101010101" pitchFamily="2" charset="-122"/>
              </a:rPr>
              <a:t>，否则返回</a:t>
            </a:r>
            <a:r>
              <a:rPr lang="en-US" altLang="zh-CN" sz="9600">
                <a:latin typeface="宋体" panose="02010600030101010101" pitchFamily="2" charset="-122"/>
                <a:ea typeface="宋体" panose="02010600030101010101" pitchFamily="2" charset="-122"/>
                <a:cs typeface="宋体" panose="02010600030101010101" pitchFamily="2" charset="-122"/>
              </a:rPr>
              <a:t> false</a:t>
            </a:r>
            <a:r>
              <a:rPr lang="zh-CN" altLang="en-US" sz="9600">
                <a:latin typeface="宋体" panose="02010600030101010101" pitchFamily="2" charset="-122"/>
                <a:ea typeface="宋体" panose="02010600030101010101" pitchFamily="2" charset="-122"/>
                <a:cs typeface="宋体" panose="02010600030101010101" pitchFamily="2" charset="-122"/>
              </a:rPr>
              <a:t>。</a:t>
            </a:r>
          </a:p>
          <a:p>
            <a:pPr marL="0" indent="0" fontAlgn="auto">
              <a:lnSpc>
                <a:spcPct val="100000"/>
              </a:lnSpc>
              <a:buNone/>
            </a:pPr>
            <a:r>
              <a:rPr lang="en-US" altLang="zh-CN" sz="9600">
                <a:latin typeface="宋体" panose="02010600030101010101" pitchFamily="2" charset="-122"/>
                <a:ea typeface="宋体" panose="02010600030101010101" pitchFamily="2" charset="-122"/>
                <a:cs typeface="宋体" panose="02010600030101010101" pitchFamily="2" charset="-122"/>
              </a:rPr>
              <a:t>Insert(const K &amp;key, const V &amp;value)</a:t>
            </a:r>
            <a:r>
              <a:rPr lang="zh-CN" altLang="en-US" sz="9600">
                <a:latin typeface="宋体" panose="02010600030101010101" pitchFamily="2" charset="-122"/>
                <a:ea typeface="宋体" panose="02010600030101010101" pitchFamily="2" charset="-122"/>
                <a:cs typeface="宋体" panose="02010600030101010101" pitchFamily="2" charset="-122"/>
              </a:rPr>
              <a:t>：插入键值对，键已存在则更新值并返回</a:t>
            </a:r>
            <a:r>
              <a:rPr lang="en-US" altLang="zh-CN" sz="9600">
                <a:latin typeface="宋体" panose="02010600030101010101" pitchFamily="2" charset="-122"/>
                <a:ea typeface="宋体" panose="02010600030101010101" pitchFamily="2" charset="-122"/>
                <a:cs typeface="宋体" panose="02010600030101010101" pitchFamily="2" charset="-122"/>
              </a:rPr>
              <a:t> true</a:t>
            </a:r>
            <a:r>
              <a:rPr lang="zh-CN" altLang="en-US" sz="9600">
                <a:latin typeface="宋体" panose="02010600030101010101" pitchFamily="2" charset="-122"/>
                <a:ea typeface="宋体" panose="02010600030101010101" pitchFamily="2" charset="-122"/>
                <a:cs typeface="宋体" panose="02010600030101010101" pitchFamily="2" charset="-122"/>
              </a:rPr>
              <a:t>；桶满或键不存在且无法插入则返回</a:t>
            </a:r>
            <a:r>
              <a:rPr lang="en-US" altLang="zh-CN" sz="9600">
                <a:latin typeface="宋体" panose="02010600030101010101" pitchFamily="2" charset="-122"/>
                <a:ea typeface="宋体" panose="02010600030101010101" pitchFamily="2" charset="-122"/>
                <a:cs typeface="宋体" panose="02010600030101010101" pitchFamily="2" charset="-122"/>
              </a:rPr>
              <a:t> false</a:t>
            </a:r>
            <a:r>
              <a:rPr lang="zh-CN" altLang="en-US" sz="9600">
                <a:latin typeface="宋体" panose="02010600030101010101" pitchFamily="2" charset="-122"/>
                <a:ea typeface="宋体" panose="02010600030101010101" pitchFamily="2" charset="-122"/>
                <a:cs typeface="宋体" panose="02010600030101010101" pitchFamily="2" charset="-122"/>
              </a:rPr>
              <a:t>。</a:t>
            </a:r>
          </a:p>
          <a:p>
            <a:pPr marL="0" indent="0" fontAlgn="auto">
              <a:lnSpc>
                <a:spcPct val="100000"/>
              </a:lnSpc>
              <a:buNone/>
            </a:pPr>
            <a:endParaRPr lang="zh-CN" altLang="en-US" sz="8000">
              <a:latin typeface="宋体" panose="02010600030101010101" pitchFamily="2" charset="-122"/>
              <a:ea typeface="宋体" panose="02010600030101010101" pitchFamily="2" charset="-122"/>
              <a:cs typeface="宋体" panose="02010600030101010101" pitchFamily="2" charset="-122"/>
            </a:endParaRPr>
          </a:p>
          <a:p>
            <a:pPr marL="0" indent="0" fontAlgn="auto">
              <a:lnSpc>
                <a:spcPct val="100000"/>
              </a:lnSpc>
              <a:buNone/>
            </a:pPr>
            <a:endParaRPr lang="zh-CN" altLang="en-US" sz="8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5" name="文本框 4"/>
          <p:cNvSpPr txBox="1"/>
          <p:nvPr/>
        </p:nvSpPr>
        <p:spPr>
          <a:xfrm>
            <a:off x="589280" y="882015"/>
            <a:ext cx="3929380" cy="368300"/>
          </a:xfrm>
          <a:prstGeom prst="rect">
            <a:avLst/>
          </a:prstGeom>
          <a:noFill/>
        </p:spPr>
        <p:txBody>
          <a:bodyPr wrap="square" rtlCol="0">
            <a:spAutoFit/>
          </a:bodyPr>
          <a:lstStyle/>
          <a:p>
            <a:r>
              <a:rPr lang="en-US" altLang="zh-CN"/>
              <a:t>FetchPgImp</a:t>
            </a:r>
            <a:r>
              <a:rPr lang="zh-CN" altLang="en-US"/>
              <a:t>：加载页面</a:t>
            </a:r>
          </a:p>
        </p:txBody>
      </p:sp>
      <p:pic>
        <p:nvPicPr>
          <p:cNvPr id="6" name="图片 5" descr="QQ20251215-155006"/>
          <p:cNvPicPr>
            <a:picLocks noChangeAspect="1"/>
          </p:cNvPicPr>
          <p:nvPr/>
        </p:nvPicPr>
        <p:blipFill>
          <a:blip r:embed="rId2"/>
          <a:stretch>
            <a:fillRect/>
          </a:stretch>
        </p:blipFill>
        <p:spPr>
          <a:xfrm>
            <a:off x="589280" y="2145030"/>
            <a:ext cx="10191115" cy="3743960"/>
          </a:xfrm>
          <a:prstGeom prst="rect">
            <a:avLst/>
          </a:prstGeom>
        </p:spPr>
      </p:pic>
      <p:sp>
        <p:nvSpPr>
          <p:cNvPr id="7" name="文本框 6"/>
          <p:cNvSpPr txBox="1"/>
          <p:nvPr/>
        </p:nvSpPr>
        <p:spPr>
          <a:xfrm>
            <a:off x="682625" y="1513840"/>
            <a:ext cx="3618865" cy="368300"/>
          </a:xfrm>
          <a:prstGeom prst="rect">
            <a:avLst/>
          </a:prstGeom>
          <a:noFill/>
        </p:spPr>
        <p:txBody>
          <a:bodyPr wrap="square" rtlCol="0">
            <a:spAutoFit/>
          </a:bodyPr>
          <a:lstStyle/>
          <a:p>
            <a:r>
              <a:rPr lang="en-US" altLang="zh-CN"/>
              <a:t>1.</a:t>
            </a:r>
            <a:r>
              <a:rPr lang="zh-CN" altLang="en-US"/>
              <a:t>先查</a:t>
            </a:r>
            <a:r>
              <a:rPr lang="en-US" altLang="zh-CN"/>
              <a:t> page_table</a:t>
            </a:r>
            <a:r>
              <a:rPr lang="zh-CN" altLang="en-US"/>
              <a:t>，避免重复加载</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5" name="文本框 4"/>
          <p:cNvSpPr txBox="1"/>
          <p:nvPr/>
        </p:nvSpPr>
        <p:spPr>
          <a:xfrm>
            <a:off x="589280" y="882015"/>
            <a:ext cx="3929380" cy="368300"/>
          </a:xfrm>
          <a:prstGeom prst="rect">
            <a:avLst/>
          </a:prstGeom>
          <a:noFill/>
        </p:spPr>
        <p:txBody>
          <a:bodyPr wrap="square" rtlCol="0">
            <a:spAutoFit/>
          </a:bodyPr>
          <a:lstStyle/>
          <a:p>
            <a:r>
              <a:rPr lang="en-US" altLang="zh-CN"/>
              <a:t>FetchPgImp</a:t>
            </a:r>
            <a:r>
              <a:rPr lang="zh-CN" altLang="en-US"/>
              <a:t>：加载页面</a:t>
            </a:r>
          </a:p>
        </p:txBody>
      </p:sp>
      <p:pic>
        <p:nvPicPr>
          <p:cNvPr id="6" name="图片 5" descr="QQ20251215-155027"/>
          <p:cNvPicPr>
            <a:picLocks noChangeAspect="1"/>
          </p:cNvPicPr>
          <p:nvPr/>
        </p:nvPicPr>
        <p:blipFill>
          <a:blip r:embed="rId2"/>
          <a:stretch>
            <a:fillRect/>
          </a:stretch>
        </p:blipFill>
        <p:spPr>
          <a:xfrm>
            <a:off x="589280" y="1677035"/>
            <a:ext cx="7633335" cy="4888230"/>
          </a:xfrm>
          <a:prstGeom prst="rect">
            <a:avLst/>
          </a:prstGeom>
        </p:spPr>
      </p:pic>
      <p:sp>
        <p:nvSpPr>
          <p:cNvPr id="7" name="文本框 6"/>
          <p:cNvSpPr txBox="1"/>
          <p:nvPr/>
        </p:nvSpPr>
        <p:spPr>
          <a:xfrm>
            <a:off x="691515" y="1260475"/>
            <a:ext cx="5280025" cy="368300"/>
          </a:xfrm>
          <a:prstGeom prst="rect">
            <a:avLst/>
          </a:prstGeom>
          <a:noFill/>
        </p:spPr>
        <p:txBody>
          <a:bodyPr wrap="square" rtlCol="0">
            <a:spAutoFit/>
          </a:bodyPr>
          <a:lstStyle/>
          <a:p>
            <a:r>
              <a:rPr lang="en-US" altLang="zh-CN"/>
              <a:t>2.</a:t>
            </a:r>
            <a:r>
              <a:rPr lang="zh-CN" altLang="en-US"/>
              <a:t>找空闲帧</a:t>
            </a:r>
            <a:r>
              <a:rPr lang="zh-CN" altLang="en-US">
                <a:sym typeface="+mn-ea"/>
              </a:rPr>
              <a:t>，</a:t>
            </a:r>
            <a:r>
              <a:rPr lang="zh-CN" altLang="en-US"/>
              <a:t>若没有，则淘汰</a:t>
            </a:r>
            <a:r>
              <a:rPr lang="en-US" altLang="zh-CN"/>
              <a:t> </a:t>
            </a:r>
            <a:r>
              <a:rPr lang="zh-CN" altLang="en-US"/>
              <a:t>一个页面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6" name="文本框 5"/>
          <p:cNvSpPr txBox="1"/>
          <p:nvPr/>
        </p:nvSpPr>
        <p:spPr>
          <a:xfrm>
            <a:off x="838200" y="957580"/>
            <a:ext cx="3929380" cy="368300"/>
          </a:xfrm>
          <a:prstGeom prst="rect">
            <a:avLst/>
          </a:prstGeom>
          <a:noFill/>
        </p:spPr>
        <p:txBody>
          <a:bodyPr wrap="square" rtlCol="0">
            <a:spAutoFit/>
          </a:bodyPr>
          <a:lstStyle/>
          <a:p>
            <a:r>
              <a:rPr lang="en-US" altLang="zh-CN"/>
              <a:t>FetchPgImp</a:t>
            </a:r>
            <a:r>
              <a:rPr lang="zh-CN" altLang="en-US"/>
              <a:t>：加载页面</a:t>
            </a:r>
          </a:p>
        </p:txBody>
      </p:sp>
      <p:pic>
        <p:nvPicPr>
          <p:cNvPr id="7" name="图片 6" descr="QQ20251215-155034"/>
          <p:cNvPicPr>
            <a:picLocks noChangeAspect="1"/>
          </p:cNvPicPr>
          <p:nvPr/>
        </p:nvPicPr>
        <p:blipFill>
          <a:blip r:embed="rId2"/>
          <a:stretch>
            <a:fillRect/>
          </a:stretch>
        </p:blipFill>
        <p:spPr>
          <a:xfrm>
            <a:off x="956945" y="1771650"/>
            <a:ext cx="8777605" cy="4867275"/>
          </a:xfrm>
          <a:prstGeom prst="rect">
            <a:avLst/>
          </a:prstGeom>
        </p:spPr>
      </p:pic>
      <p:sp>
        <p:nvSpPr>
          <p:cNvPr id="8" name="文本框 7"/>
          <p:cNvSpPr txBox="1"/>
          <p:nvPr/>
        </p:nvSpPr>
        <p:spPr>
          <a:xfrm>
            <a:off x="838200" y="1409700"/>
            <a:ext cx="7943850" cy="368300"/>
          </a:xfrm>
          <a:prstGeom prst="rect">
            <a:avLst/>
          </a:prstGeom>
          <a:noFill/>
        </p:spPr>
        <p:txBody>
          <a:bodyPr wrap="square" rtlCol="0">
            <a:spAutoFit/>
          </a:bodyPr>
          <a:lstStyle/>
          <a:p>
            <a:r>
              <a:rPr lang="en-US" altLang="zh-CN"/>
              <a:t>3.</a:t>
            </a:r>
            <a:r>
              <a:rPr lang="zh-CN" altLang="en-US">
                <a:sym typeface="+mn-ea"/>
              </a:rPr>
              <a:t>分配</a:t>
            </a:r>
            <a:r>
              <a:rPr lang="en-US" altLang="zh-CN">
                <a:sym typeface="+mn-ea"/>
              </a:rPr>
              <a:t> page_id</a:t>
            </a:r>
            <a:r>
              <a:rPr lang="zh-CN" altLang="en-US">
                <a:sym typeface="+mn-ea"/>
              </a:rPr>
              <a:t>，初始化页面，更新元信息</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6" name="文本框 5"/>
          <p:cNvSpPr txBox="1"/>
          <p:nvPr/>
        </p:nvSpPr>
        <p:spPr>
          <a:xfrm>
            <a:off x="589915" y="988060"/>
            <a:ext cx="3909695" cy="368300"/>
          </a:xfrm>
          <a:prstGeom prst="rect">
            <a:avLst/>
          </a:prstGeom>
          <a:noFill/>
        </p:spPr>
        <p:txBody>
          <a:bodyPr wrap="square" rtlCol="0">
            <a:spAutoFit/>
          </a:bodyPr>
          <a:lstStyle/>
          <a:p>
            <a:r>
              <a:rPr lang="en-US" altLang="zh-CN"/>
              <a:t>UnpinPgImp</a:t>
            </a:r>
            <a:r>
              <a:rPr lang="zh-CN" altLang="en-US"/>
              <a:t>：释放页面引用</a:t>
            </a:r>
          </a:p>
        </p:txBody>
      </p:sp>
      <p:pic>
        <p:nvPicPr>
          <p:cNvPr id="7" name="图片 6" descr="QQ20251215-160002"/>
          <p:cNvPicPr>
            <a:picLocks noChangeAspect="1"/>
          </p:cNvPicPr>
          <p:nvPr/>
        </p:nvPicPr>
        <p:blipFill>
          <a:blip r:embed="rId2"/>
          <a:stretch>
            <a:fillRect/>
          </a:stretch>
        </p:blipFill>
        <p:spPr>
          <a:xfrm>
            <a:off x="816610" y="1765935"/>
            <a:ext cx="9508490" cy="4699000"/>
          </a:xfrm>
          <a:prstGeom prst="rect">
            <a:avLst/>
          </a:prstGeom>
        </p:spPr>
      </p:pic>
      <p:sp>
        <p:nvSpPr>
          <p:cNvPr id="8" name="文本框 7"/>
          <p:cNvSpPr txBox="1"/>
          <p:nvPr/>
        </p:nvSpPr>
        <p:spPr>
          <a:xfrm>
            <a:off x="816610" y="1376680"/>
            <a:ext cx="9804400" cy="368300"/>
          </a:xfrm>
          <a:prstGeom prst="rect">
            <a:avLst/>
          </a:prstGeom>
          <a:noFill/>
        </p:spPr>
        <p:txBody>
          <a:bodyPr wrap="square" rtlCol="0">
            <a:spAutoFit/>
          </a:bodyPr>
          <a:lstStyle/>
          <a:p>
            <a:r>
              <a:rPr lang="en-US" altLang="zh-CN"/>
              <a:t>1.</a:t>
            </a:r>
            <a:r>
              <a:rPr lang="zh-CN" altLang="en-US"/>
              <a:t>核心校验：先查</a:t>
            </a:r>
            <a:r>
              <a:rPr lang="en-US" altLang="zh-CN"/>
              <a:t> page_table</a:t>
            </a:r>
            <a:r>
              <a:rPr lang="zh-CN" altLang="en-US"/>
              <a:t>（页面是否存在）</a:t>
            </a:r>
            <a:r>
              <a:rPr lang="en-US" altLang="en-US"/>
              <a:t>→</a:t>
            </a:r>
            <a:r>
              <a:rPr lang="en-US" altLang="zh-CN"/>
              <a:t> </a:t>
            </a:r>
            <a:r>
              <a:rPr lang="zh-CN" altLang="en-US"/>
              <a:t>再查</a:t>
            </a:r>
            <a:r>
              <a:rPr lang="en-US" altLang="zh-CN"/>
              <a:t> pin_count</a:t>
            </a:r>
            <a:r>
              <a:rPr lang="zh-CN" altLang="en-US"/>
              <a:t>（是否合法）；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6" name="文本框 5"/>
          <p:cNvSpPr txBox="1"/>
          <p:nvPr/>
        </p:nvSpPr>
        <p:spPr>
          <a:xfrm>
            <a:off x="589915" y="988060"/>
            <a:ext cx="3909695" cy="368300"/>
          </a:xfrm>
          <a:prstGeom prst="rect">
            <a:avLst/>
          </a:prstGeom>
          <a:noFill/>
        </p:spPr>
        <p:txBody>
          <a:bodyPr wrap="square" rtlCol="0">
            <a:spAutoFit/>
          </a:bodyPr>
          <a:lstStyle/>
          <a:p>
            <a:r>
              <a:rPr lang="en-US" altLang="zh-CN"/>
              <a:t>UnpinPgImp</a:t>
            </a:r>
            <a:r>
              <a:rPr lang="zh-CN" altLang="en-US"/>
              <a:t>：释放页面引用</a:t>
            </a:r>
          </a:p>
        </p:txBody>
      </p:sp>
      <p:pic>
        <p:nvPicPr>
          <p:cNvPr id="4" name="图片 3" descr="QQ20251215-160012"/>
          <p:cNvPicPr>
            <a:picLocks noChangeAspect="1"/>
          </p:cNvPicPr>
          <p:nvPr/>
        </p:nvPicPr>
        <p:blipFill>
          <a:blip r:embed="rId2"/>
          <a:stretch>
            <a:fillRect/>
          </a:stretch>
        </p:blipFill>
        <p:spPr>
          <a:xfrm>
            <a:off x="589915" y="2438400"/>
            <a:ext cx="8126095" cy="4211955"/>
          </a:xfrm>
          <a:prstGeom prst="rect">
            <a:avLst/>
          </a:prstGeom>
        </p:spPr>
      </p:pic>
      <p:sp>
        <p:nvSpPr>
          <p:cNvPr id="7" name="文本框 6"/>
          <p:cNvSpPr txBox="1"/>
          <p:nvPr/>
        </p:nvSpPr>
        <p:spPr>
          <a:xfrm>
            <a:off x="681355" y="1404620"/>
            <a:ext cx="9092565" cy="765810"/>
          </a:xfrm>
          <a:prstGeom prst="rect">
            <a:avLst/>
          </a:prstGeom>
          <a:noFill/>
        </p:spPr>
        <p:txBody>
          <a:bodyPr wrap="square" rtlCol="0">
            <a:noAutofit/>
          </a:bodyPr>
          <a:lstStyle/>
          <a:p>
            <a:r>
              <a:rPr lang="en-US" altLang="zh-CN"/>
              <a:t>2.</a:t>
            </a:r>
            <a:r>
              <a:rPr lang="zh-CN" altLang="en-US"/>
              <a:t>减少引用计数、脏标记</a:t>
            </a:r>
            <a:r>
              <a:rPr lang="en-US" altLang="zh-CN"/>
              <a:t>(is_dirty=true</a:t>
            </a:r>
            <a:r>
              <a:rPr lang="zh-CN" altLang="en-US"/>
              <a:t>才标记，且</a:t>
            </a:r>
            <a:r>
              <a:rPr lang="en-US" altLang="zh-CN"/>
              <a:t> “</a:t>
            </a:r>
            <a:r>
              <a:rPr lang="zh-CN" altLang="en-US"/>
              <a:t>只脏不清</a:t>
            </a:r>
            <a:r>
              <a:rPr lang="en-US" altLang="zh-CN"/>
              <a:t>”</a:t>
            </a:r>
            <a:r>
              <a:rPr lang="zh-CN" altLang="en-US"/>
              <a:t>（避免上层修改被覆盖）</a:t>
            </a:r>
            <a:r>
              <a:rPr lang="en-US" altLang="zh-CN"/>
              <a:t>)</a:t>
            </a:r>
          </a:p>
          <a:p>
            <a:endParaRPr lang="en-US" altLang="zh-CN"/>
          </a:p>
          <a:p>
            <a:r>
              <a:rPr lang="en-US" altLang="zh-CN"/>
              <a:t>3.</a:t>
            </a:r>
            <a:r>
              <a:rPr lang="zh-CN" altLang="en-US"/>
              <a:t>淘汰前提：只有</a:t>
            </a:r>
            <a:r>
              <a:rPr lang="en-US" altLang="zh-CN"/>
              <a:t> pin_count=0</a:t>
            </a:r>
            <a:r>
              <a:rPr lang="zh-CN" altLang="en-US"/>
              <a:t>，帧才会被</a:t>
            </a:r>
            <a:r>
              <a:rPr lang="en-US" altLang="zh-CN"/>
              <a:t> LRU-K </a:t>
            </a:r>
            <a:r>
              <a:rPr lang="zh-CN" altLang="en-US"/>
              <a:t>标记为可淘汰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4" name="文本框 3"/>
          <p:cNvSpPr txBox="1"/>
          <p:nvPr/>
        </p:nvSpPr>
        <p:spPr>
          <a:xfrm>
            <a:off x="847725" y="1466215"/>
            <a:ext cx="7720965" cy="645160"/>
          </a:xfrm>
          <a:prstGeom prst="rect">
            <a:avLst/>
          </a:prstGeom>
          <a:noFill/>
        </p:spPr>
        <p:txBody>
          <a:bodyPr wrap="square" rtlCol="0">
            <a:spAutoFit/>
          </a:bodyPr>
          <a:lstStyle/>
          <a:p>
            <a:r>
              <a:rPr lang="en-US" altLang="zh-CN"/>
              <a:t>1.</a:t>
            </a:r>
            <a:r>
              <a:rPr lang="zh-CN" altLang="en-US"/>
              <a:t>校验：</a:t>
            </a:r>
            <a:r>
              <a:rPr lang="en-US" altLang="zh-CN"/>
              <a:t>page_id</a:t>
            </a:r>
            <a:r>
              <a:rPr lang="zh-CN" altLang="en-US"/>
              <a:t>无效或页面不在缓冲池都返回</a:t>
            </a:r>
            <a:r>
              <a:rPr lang="en-US" altLang="zh-CN"/>
              <a:t>false</a:t>
            </a:r>
          </a:p>
          <a:p>
            <a:r>
              <a:rPr lang="en-US" altLang="zh-CN"/>
              <a:t>2</a:t>
            </a:r>
            <a:r>
              <a:rPr lang="en-US" altLang="zh-CN" sz="1600"/>
              <a:t>.</a:t>
            </a:r>
            <a:r>
              <a:rPr lang="zh-CN" altLang="en-US" sz="1600"/>
              <a:t>不管是否脏页，都写回磁盘，和只刷脏页效果一致</a:t>
            </a:r>
          </a:p>
        </p:txBody>
      </p:sp>
      <p:sp>
        <p:nvSpPr>
          <p:cNvPr id="6" name="文本框 5"/>
          <p:cNvSpPr txBox="1"/>
          <p:nvPr/>
        </p:nvSpPr>
        <p:spPr>
          <a:xfrm>
            <a:off x="749300" y="927735"/>
            <a:ext cx="3182620" cy="368300"/>
          </a:xfrm>
          <a:prstGeom prst="rect">
            <a:avLst/>
          </a:prstGeom>
          <a:noFill/>
        </p:spPr>
        <p:txBody>
          <a:bodyPr wrap="square" rtlCol="0">
            <a:spAutoFit/>
          </a:bodyPr>
          <a:lstStyle/>
          <a:p>
            <a:r>
              <a:rPr lang="en-US" altLang="zh-CN"/>
              <a:t>FlushPgImp</a:t>
            </a:r>
            <a:r>
              <a:rPr lang="zh-CN" altLang="en-US"/>
              <a:t>：刷脏页到磁盘</a:t>
            </a:r>
          </a:p>
        </p:txBody>
      </p:sp>
      <p:pic>
        <p:nvPicPr>
          <p:cNvPr id="7" name="图片 6" descr="QQ20251215-160925"/>
          <p:cNvPicPr>
            <a:picLocks noChangeAspect="1"/>
          </p:cNvPicPr>
          <p:nvPr/>
        </p:nvPicPr>
        <p:blipFill>
          <a:blip r:embed="rId2"/>
          <a:stretch>
            <a:fillRect/>
          </a:stretch>
        </p:blipFill>
        <p:spPr>
          <a:xfrm>
            <a:off x="711835" y="2280920"/>
            <a:ext cx="7103110" cy="44475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4" name="文本框 3"/>
          <p:cNvSpPr txBox="1"/>
          <p:nvPr/>
        </p:nvSpPr>
        <p:spPr>
          <a:xfrm>
            <a:off x="651510" y="995680"/>
            <a:ext cx="4993005" cy="368300"/>
          </a:xfrm>
          <a:prstGeom prst="rect">
            <a:avLst/>
          </a:prstGeom>
          <a:noFill/>
        </p:spPr>
        <p:txBody>
          <a:bodyPr wrap="square" rtlCol="0">
            <a:spAutoFit/>
          </a:bodyPr>
          <a:lstStyle/>
          <a:p>
            <a:r>
              <a:rPr lang="en-US" altLang="zh-CN"/>
              <a:t>FlushAllPgsImp</a:t>
            </a:r>
            <a:r>
              <a:rPr lang="zh-CN" altLang="en-US"/>
              <a:t>：刷所有脏页到磁盘</a:t>
            </a:r>
          </a:p>
        </p:txBody>
      </p:sp>
      <p:pic>
        <p:nvPicPr>
          <p:cNvPr id="6" name="图片 5" descr="QQ20251215-161258"/>
          <p:cNvPicPr>
            <a:picLocks noChangeAspect="1"/>
          </p:cNvPicPr>
          <p:nvPr/>
        </p:nvPicPr>
        <p:blipFill>
          <a:blip r:embed="rId2"/>
          <a:stretch>
            <a:fillRect/>
          </a:stretch>
        </p:blipFill>
        <p:spPr>
          <a:xfrm>
            <a:off x="927100" y="1937385"/>
            <a:ext cx="9515475" cy="4543425"/>
          </a:xfrm>
          <a:prstGeom prst="rect">
            <a:avLst/>
          </a:prstGeom>
        </p:spPr>
      </p:pic>
      <p:sp>
        <p:nvSpPr>
          <p:cNvPr id="7" name="文本框 6"/>
          <p:cNvSpPr txBox="1"/>
          <p:nvPr/>
        </p:nvSpPr>
        <p:spPr>
          <a:xfrm>
            <a:off x="927100" y="1416685"/>
            <a:ext cx="7153275" cy="368300"/>
          </a:xfrm>
          <a:prstGeom prst="rect">
            <a:avLst/>
          </a:prstGeom>
          <a:noFill/>
        </p:spPr>
        <p:txBody>
          <a:bodyPr wrap="square" rtlCol="0">
            <a:spAutoFit/>
          </a:bodyPr>
          <a:lstStyle/>
          <a:p>
            <a:r>
              <a:rPr lang="zh-CN" altLang="en-US"/>
              <a:t>遍历所有帧（</a:t>
            </a:r>
            <a:r>
              <a:rPr lang="en-US" altLang="zh-CN"/>
              <a:t>0 </a:t>
            </a:r>
            <a:r>
              <a:rPr lang="zh-CN" altLang="en-US"/>
              <a:t>到</a:t>
            </a:r>
            <a:r>
              <a:rPr lang="en-US" altLang="zh-CN"/>
              <a:t> pool_size_-1</a:t>
            </a:r>
            <a:r>
              <a:rPr lang="zh-CN" altLang="en-US"/>
              <a:t>），将所有脏页都写回磁盘</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sp>
        <p:nvSpPr>
          <p:cNvPr id="4" name="文本框 3"/>
          <p:cNvSpPr txBox="1"/>
          <p:nvPr/>
        </p:nvSpPr>
        <p:spPr>
          <a:xfrm>
            <a:off x="604520" y="981075"/>
            <a:ext cx="3887470" cy="368300"/>
          </a:xfrm>
          <a:prstGeom prst="rect">
            <a:avLst/>
          </a:prstGeom>
          <a:noFill/>
        </p:spPr>
        <p:txBody>
          <a:bodyPr wrap="square" rtlCol="0">
            <a:spAutoFit/>
          </a:bodyPr>
          <a:lstStyle/>
          <a:p>
            <a:r>
              <a:rPr lang="en-US" altLang="zh-CN"/>
              <a:t>DeletePgImp</a:t>
            </a:r>
            <a:r>
              <a:rPr lang="zh-CN" altLang="en-US"/>
              <a:t>：删除页面</a:t>
            </a:r>
          </a:p>
        </p:txBody>
      </p:sp>
      <p:pic>
        <p:nvPicPr>
          <p:cNvPr id="6" name="图片 5" descr="QQ20251215-163553"/>
          <p:cNvPicPr>
            <a:picLocks noChangeAspect="1"/>
          </p:cNvPicPr>
          <p:nvPr/>
        </p:nvPicPr>
        <p:blipFill>
          <a:blip r:embed="rId2"/>
          <a:stretch>
            <a:fillRect/>
          </a:stretch>
        </p:blipFill>
        <p:spPr>
          <a:xfrm>
            <a:off x="749300" y="1828800"/>
            <a:ext cx="9758680" cy="4645660"/>
          </a:xfrm>
          <a:prstGeom prst="rect">
            <a:avLst/>
          </a:prstGeom>
        </p:spPr>
      </p:pic>
      <p:sp>
        <p:nvSpPr>
          <p:cNvPr id="7" name="文本框 6"/>
          <p:cNvSpPr txBox="1"/>
          <p:nvPr/>
        </p:nvSpPr>
        <p:spPr>
          <a:xfrm>
            <a:off x="855345" y="1359535"/>
            <a:ext cx="4986020" cy="368300"/>
          </a:xfrm>
          <a:prstGeom prst="rect">
            <a:avLst/>
          </a:prstGeom>
          <a:noFill/>
        </p:spPr>
        <p:txBody>
          <a:bodyPr wrap="square" rtlCol="0">
            <a:spAutoFit/>
          </a:bodyPr>
          <a:lstStyle/>
          <a:p>
            <a:r>
              <a:rPr lang="en-US" altLang="zh-CN"/>
              <a:t>pin_count&gt;0 </a:t>
            </a:r>
            <a:r>
              <a:rPr lang="zh-CN" altLang="en-US"/>
              <a:t>时不能删</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26720" y="140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BufferPoolManagerInstance</a:t>
            </a:r>
            <a:r>
              <a:rPr lang="zh-CN" altLang="en-US" sz="2400"/>
              <a:t>类核心实现算法</a:t>
            </a:r>
          </a:p>
        </p:txBody>
      </p:sp>
      <p:pic>
        <p:nvPicPr>
          <p:cNvPr id="4" name="图片 3" descr="QQ20251215-163641"/>
          <p:cNvPicPr>
            <a:picLocks noChangeAspect="1"/>
          </p:cNvPicPr>
          <p:nvPr/>
        </p:nvPicPr>
        <p:blipFill>
          <a:blip r:embed="rId2"/>
          <a:stretch>
            <a:fillRect/>
          </a:stretch>
        </p:blipFill>
        <p:spPr>
          <a:xfrm>
            <a:off x="1036320" y="1466215"/>
            <a:ext cx="7434580" cy="5301615"/>
          </a:xfrm>
          <a:prstGeom prst="rect">
            <a:avLst/>
          </a:prstGeom>
        </p:spPr>
      </p:pic>
      <p:sp>
        <p:nvSpPr>
          <p:cNvPr id="6" name="文本框 5"/>
          <p:cNvSpPr txBox="1"/>
          <p:nvPr/>
        </p:nvSpPr>
        <p:spPr>
          <a:xfrm>
            <a:off x="604520" y="981075"/>
            <a:ext cx="3887470" cy="368300"/>
          </a:xfrm>
          <a:prstGeom prst="rect">
            <a:avLst/>
          </a:prstGeom>
          <a:noFill/>
        </p:spPr>
        <p:txBody>
          <a:bodyPr wrap="square" rtlCol="0">
            <a:spAutoFit/>
          </a:bodyPr>
          <a:lstStyle/>
          <a:p>
            <a:r>
              <a:rPr lang="en-US" altLang="zh-CN"/>
              <a:t>DeletePgImp</a:t>
            </a:r>
            <a:r>
              <a:rPr lang="zh-CN" altLang="en-US"/>
              <a:t>：删除页面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47832-9ADF-62B0-70C5-76D49FE70E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466AA6-3A1C-58C7-45D3-658AC4C8E2C0}"/>
              </a:ext>
            </a:extLst>
          </p:cNvPr>
          <p:cNvSpPr>
            <a:spLocks noGrp="1"/>
          </p:cNvSpPr>
          <p:nvPr>
            <p:ph type="title" idx="4294967295"/>
          </p:nvPr>
        </p:nvSpPr>
        <p:spPr>
          <a:xfrm>
            <a:off x="372703" y="112001"/>
            <a:ext cx="2405670" cy="788614"/>
          </a:xfrm>
        </p:spPr>
        <p:txBody>
          <a:bodyPr/>
          <a:lstStyle/>
          <a:p>
            <a:r>
              <a:rPr lang="en-US" altLang="zh-CN">
                <a:latin typeface="Times New Roman" panose="02020603050405020304" pitchFamily="18" charset="0"/>
              </a:rPr>
              <a:t>Project 2</a:t>
            </a:r>
            <a:endParaRPr lang="zh-CN" altLang="en-US">
              <a:latin typeface="Times New Roman" panose="02020603050405020304" pitchFamily="18" charset="0"/>
            </a:endParaRPr>
          </a:p>
        </p:txBody>
      </p:sp>
      <p:sp>
        <p:nvSpPr>
          <p:cNvPr id="4" name="文本框 3">
            <a:extLst>
              <a:ext uri="{FF2B5EF4-FFF2-40B4-BE49-F238E27FC236}">
                <a16:creationId xmlns:a16="http://schemas.microsoft.com/office/drawing/2014/main" id="{BD432B51-CF27-9D68-92D4-6D170BBCE6FA}"/>
              </a:ext>
            </a:extLst>
          </p:cNvPr>
          <p:cNvSpPr txBox="1"/>
          <p:nvPr/>
        </p:nvSpPr>
        <p:spPr>
          <a:xfrm>
            <a:off x="372703" y="1007422"/>
            <a:ext cx="3062319" cy="400110"/>
          </a:xfrm>
          <a:prstGeom prst="rect">
            <a:avLst/>
          </a:prstGeom>
          <a:noFill/>
        </p:spPr>
        <p:txBody>
          <a:bodyPr wrap="square" rtlCol="0">
            <a:spAutoFit/>
          </a:bodyPr>
          <a:lstStyle/>
          <a:p>
            <a:r>
              <a:rPr lang="en-US" altLang="zh-CN" sz="2000" b="1">
                <a:latin typeface="Times New Roman" panose="02020603050405020304" pitchFamily="18" charset="0"/>
                <a:ea typeface="+mj-ea"/>
                <a:cs typeface="+mj-cs"/>
              </a:rPr>
              <a:t>1. B+Tree</a:t>
            </a:r>
            <a:endParaRPr lang="zh-CN" altLang="en-US" sz="2000" b="1">
              <a:latin typeface="Times New Roman" panose="02020603050405020304" pitchFamily="18" charset="0"/>
              <a:ea typeface="+mj-ea"/>
              <a:cs typeface="+mj-cs"/>
            </a:endParaRPr>
          </a:p>
        </p:txBody>
      </p:sp>
      <p:sp>
        <p:nvSpPr>
          <p:cNvPr id="5" name="文本框 4">
            <a:extLst>
              <a:ext uri="{FF2B5EF4-FFF2-40B4-BE49-F238E27FC236}">
                <a16:creationId xmlns:a16="http://schemas.microsoft.com/office/drawing/2014/main" id="{FC78B309-AB4C-0D3C-00B7-642275A254D8}"/>
              </a:ext>
            </a:extLst>
          </p:cNvPr>
          <p:cNvSpPr txBox="1"/>
          <p:nvPr/>
        </p:nvSpPr>
        <p:spPr>
          <a:xfrm>
            <a:off x="415662" y="1514339"/>
            <a:ext cx="10387803" cy="3330271"/>
          </a:xfrm>
          <a:prstGeom prst="rect">
            <a:avLst/>
          </a:prstGeom>
          <a:noFill/>
        </p:spPr>
        <p:txBody>
          <a:bodyPr wrap="square" rtlCol="0">
            <a:spAutoFit/>
          </a:bodyPr>
          <a:lstStyle/>
          <a:p>
            <a:pPr>
              <a:lnSpc>
                <a:spcPct val="120000"/>
              </a:lnSpc>
              <a:spcAft>
                <a:spcPts val="600"/>
              </a:spcAft>
            </a:pPr>
            <a:r>
              <a:rPr lang="en-US" altLang="zh-CN" sz="2000" b="1"/>
              <a:t>B+</a:t>
            </a:r>
            <a:r>
              <a:rPr lang="zh-CN" altLang="en-US" sz="2000" b="1"/>
              <a:t>树索引：</a:t>
            </a:r>
            <a:endParaRPr lang="en-US" altLang="zh-CN" sz="2000" b="1"/>
          </a:p>
          <a:p>
            <a:pPr>
              <a:lnSpc>
                <a:spcPct val="120000"/>
              </a:lnSpc>
            </a:pPr>
            <a:r>
              <a:rPr lang="zh-CN" altLang="en-US"/>
              <a:t>在数据库系统中，许多查询仅涉及表中的一小部分记录。如果每次查询都必须扫描整个表，逐一检查每个元组是否满足条件，那么随着数据量增大，查询效率将急剧下降。理想情况下，数据库系统应能直接定位这些记录。为了支持这种快速访问方式，数据库系统使用了索引。</a:t>
            </a:r>
            <a:endParaRPr lang="en-US" altLang="zh-CN"/>
          </a:p>
          <a:p>
            <a:pPr>
              <a:lnSpc>
                <a:spcPct val="120000"/>
              </a:lnSpc>
              <a:spcBef>
                <a:spcPts val="1200"/>
              </a:spcBef>
            </a:pPr>
            <a:r>
              <a:rPr lang="zh-CN" altLang="en-US"/>
              <a:t>有两种基本的索引类型：</a:t>
            </a:r>
          </a:p>
          <a:p>
            <a:pPr latinLnBrk="1">
              <a:lnSpc>
                <a:spcPct val="120000"/>
              </a:lnSpc>
            </a:pPr>
            <a:r>
              <a:rPr lang="zh-CN" altLang="en-US"/>
              <a:t>顺序索引：基于值的顺序排序。</a:t>
            </a:r>
          </a:p>
          <a:p>
            <a:pPr latinLnBrk="1">
              <a:lnSpc>
                <a:spcPct val="120000"/>
              </a:lnSpc>
            </a:pPr>
            <a:r>
              <a:rPr lang="zh-CN" altLang="en-US"/>
              <a:t>散列索引：基于将值平均分布到若干散列桶中。一个值所属的散列桶是由一个函数决定的，该函数称为散列函数</a:t>
            </a:r>
          </a:p>
          <a:p>
            <a:pPr>
              <a:lnSpc>
                <a:spcPct val="120000"/>
              </a:lnSpc>
            </a:pPr>
            <a:endParaRPr lang="zh-CN" altLang="en-US"/>
          </a:p>
        </p:txBody>
      </p:sp>
      <p:sp>
        <p:nvSpPr>
          <p:cNvPr id="6" name="文本框 5">
            <a:extLst>
              <a:ext uri="{FF2B5EF4-FFF2-40B4-BE49-F238E27FC236}">
                <a16:creationId xmlns:a16="http://schemas.microsoft.com/office/drawing/2014/main" id="{2847FD8F-40D1-072C-B040-67FEAA060B81}"/>
              </a:ext>
            </a:extLst>
          </p:cNvPr>
          <p:cNvSpPr txBox="1"/>
          <p:nvPr/>
        </p:nvSpPr>
        <p:spPr>
          <a:xfrm>
            <a:off x="415662" y="4584077"/>
            <a:ext cx="8290969" cy="1077218"/>
          </a:xfrm>
          <a:prstGeom prst="rect">
            <a:avLst/>
          </a:prstGeom>
          <a:noFill/>
        </p:spPr>
        <p:txBody>
          <a:bodyPr wrap="square" rtlCol="0">
            <a:spAutoFit/>
          </a:bodyPr>
          <a:lstStyle/>
          <a:p>
            <a:pPr>
              <a:spcAft>
                <a:spcPts val="600"/>
              </a:spcAft>
            </a:pPr>
            <a:r>
              <a:rPr lang="zh-CN" altLang="en-US"/>
              <a:t>对于等值查询，哈希索引的速度最快，时间复杂度为</a:t>
            </a:r>
            <a:r>
              <a:rPr lang="en-US" altLang="zh-CN"/>
              <a:t>O(1)</a:t>
            </a:r>
            <a:r>
              <a:rPr lang="zh-CN" altLang="en-US"/>
              <a:t>，</a:t>
            </a:r>
            <a:endParaRPr lang="en-US" altLang="zh-CN"/>
          </a:p>
          <a:p>
            <a:pPr>
              <a:spcAft>
                <a:spcPts val="600"/>
              </a:spcAft>
            </a:pPr>
            <a:r>
              <a:rPr lang="zh-CN" altLang="en-US"/>
              <a:t>对于范围查询，主要使用是 </a:t>
            </a:r>
            <a:r>
              <a:rPr lang="en-US" altLang="zh-CN"/>
              <a:t>B+ </a:t>
            </a:r>
            <a:r>
              <a:rPr lang="zh-CN" altLang="en-US"/>
              <a:t>树索引，时间复杂度为 </a:t>
            </a:r>
            <a:r>
              <a:rPr lang="en-US" altLang="zh-CN"/>
              <a:t>O(logN)</a:t>
            </a:r>
            <a:r>
              <a:rPr lang="zh-CN" altLang="en-US"/>
              <a:t>。</a:t>
            </a:r>
            <a:endParaRPr lang="en-US" altLang="zh-CN" b="1"/>
          </a:p>
          <a:p>
            <a:endParaRPr lang="en-US" altLang="zh-CN" b="1"/>
          </a:p>
        </p:txBody>
      </p:sp>
    </p:spTree>
    <p:extLst>
      <p:ext uri="{BB962C8B-B14F-4D97-AF65-F5344CB8AC3E}">
        <p14:creationId xmlns:p14="http://schemas.microsoft.com/office/powerpoint/2010/main" val="379719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205" y="1383030"/>
            <a:ext cx="10515600" cy="4351338"/>
          </a:xfrm>
        </p:spPr>
        <p:txBody>
          <a:bodyPr>
            <a:noAutofit/>
          </a:bodyPr>
          <a:lstStyle/>
          <a:p>
            <a:pPr marL="0" indent="0" fontAlgn="auto">
              <a:lnSpc>
                <a:spcPct val="100000"/>
              </a:lnSpc>
              <a:buNone/>
            </a:pPr>
            <a:r>
              <a:rPr lang="en-US" altLang="zh-CN" sz="2400">
                <a:latin typeface="宋体" panose="02010600030101010101" pitchFamily="2" charset="-122"/>
                <a:ea typeface="宋体" panose="02010600030101010101" pitchFamily="2" charset="-122"/>
                <a:cs typeface="宋体" panose="02010600030101010101" pitchFamily="2" charset="-122"/>
              </a:rPr>
              <a:t>2. ExtendibleHashTable </a:t>
            </a:r>
            <a:r>
              <a:rPr lang="zh-CN" altLang="en-US" sz="2400">
                <a:latin typeface="宋体" panose="02010600030101010101" pitchFamily="2" charset="-122"/>
                <a:ea typeface="宋体" panose="02010600030101010101" pitchFamily="2" charset="-122"/>
                <a:cs typeface="宋体" panose="02010600030101010101" pitchFamily="2" charset="-122"/>
              </a:rPr>
              <a:t>主类需实现的功能</a:t>
            </a:r>
          </a:p>
          <a:p>
            <a:pPr marL="0" indent="0" fontAlgn="auto">
              <a:lnSpc>
                <a:spcPct val="100000"/>
              </a:lnSpc>
              <a:buNone/>
            </a:pPr>
            <a:r>
              <a:rPr lang="zh-CN" altLang="en-US" sz="2400">
                <a:latin typeface="宋体" panose="02010600030101010101" pitchFamily="2" charset="-122"/>
                <a:ea typeface="宋体" panose="02010600030101010101" pitchFamily="2" charset="-122"/>
                <a:cs typeface="宋体" panose="02010600030101010101" pitchFamily="2" charset="-122"/>
              </a:rPr>
              <a:t>构造与析构：</a:t>
            </a:r>
            <a:r>
              <a:rPr lang="en-US" altLang="zh-CN" sz="2400">
                <a:latin typeface="宋体" panose="02010600030101010101" pitchFamily="2" charset="-122"/>
                <a:ea typeface="宋体" panose="02010600030101010101" pitchFamily="2" charset="-122"/>
                <a:cs typeface="宋体" panose="02010600030101010101" pitchFamily="2" charset="-122"/>
              </a:rPr>
              <a:t>explicit ExtendibleHashTable(size_t bucket_size) </a:t>
            </a:r>
            <a:r>
              <a:rPr lang="zh-CN" altLang="en-US" sz="2400">
                <a:latin typeface="宋体" panose="02010600030101010101" pitchFamily="2" charset="-122"/>
                <a:ea typeface="宋体" panose="02010600030101010101" pitchFamily="2" charset="-122"/>
                <a:cs typeface="宋体" panose="02010600030101010101" pitchFamily="2" charset="-122"/>
              </a:rPr>
              <a:t>初始化全局深度、桶容量、桶数量、目录数组等；</a:t>
            </a:r>
          </a:p>
          <a:p>
            <a:pPr marL="0" indent="0" fontAlgn="auto">
              <a:lnSpc>
                <a:spcPct val="100000"/>
              </a:lnSpc>
              <a:buNone/>
            </a:pPr>
            <a:r>
              <a:rPr lang="zh-CN" altLang="en-US" sz="2400">
                <a:latin typeface="宋体" panose="02010600030101010101" pitchFamily="2" charset="-122"/>
                <a:ea typeface="宋体" panose="02010600030101010101" pitchFamily="2" charset="-122"/>
                <a:cs typeface="宋体" panose="02010600030101010101" pitchFamily="2" charset="-122"/>
              </a:rPr>
              <a:t>核心接口（重写</a:t>
            </a:r>
            <a:r>
              <a:rPr lang="en-US" altLang="zh-CN" sz="2400">
                <a:latin typeface="宋体" panose="02010600030101010101" pitchFamily="2" charset="-122"/>
                <a:ea typeface="宋体" panose="02010600030101010101" pitchFamily="2" charset="-122"/>
                <a:cs typeface="宋体" panose="02010600030101010101" pitchFamily="2" charset="-122"/>
              </a:rPr>
              <a:t> HashTable </a:t>
            </a:r>
            <a:r>
              <a:rPr lang="zh-CN" altLang="en-US" sz="2400">
                <a:latin typeface="宋体" panose="02010600030101010101" pitchFamily="2" charset="-122"/>
                <a:ea typeface="宋体" panose="02010600030101010101" pitchFamily="2" charset="-122"/>
                <a:cs typeface="宋体" panose="02010600030101010101" pitchFamily="2" charset="-122"/>
              </a:rPr>
              <a:t>基类）：</a:t>
            </a:r>
          </a:p>
          <a:p>
            <a:pPr marL="0" indent="0" fontAlgn="auto">
              <a:lnSpc>
                <a:spcPct val="100000"/>
              </a:lnSpc>
              <a:buNone/>
            </a:pPr>
            <a:r>
              <a:rPr lang="en-US" altLang="zh-CN" sz="2400">
                <a:latin typeface="宋体" panose="02010600030101010101" pitchFamily="2" charset="-122"/>
                <a:ea typeface="宋体" panose="02010600030101010101" pitchFamily="2" charset="-122"/>
                <a:cs typeface="宋体" panose="02010600030101010101" pitchFamily="2" charset="-122"/>
              </a:rPr>
              <a:t>Find(const K &amp;key, V &amp;value) override</a:t>
            </a:r>
            <a:r>
              <a:rPr lang="zh-CN" altLang="en-US" sz="2400">
                <a:latin typeface="宋体" panose="02010600030101010101" pitchFamily="2" charset="-122"/>
                <a:ea typeface="宋体" panose="02010600030101010101" pitchFamily="2" charset="-122"/>
                <a:cs typeface="宋体" panose="02010600030101010101" pitchFamily="2" charset="-122"/>
              </a:rPr>
              <a:t>：通过</a:t>
            </a:r>
            <a:r>
              <a:rPr lang="en-US" altLang="zh-CN" sz="2400">
                <a:latin typeface="宋体" panose="02010600030101010101" pitchFamily="2" charset="-122"/>
                <a:ea typeface="宋体" panose="02010600030101010101" pitchFamily="2" charset="-122"/>
                <a:cs typeface="宋体" panose="02010600030101010101" pitchFamily="2" charset="-122"/>
              </a:rPr>
              <a:t> IndexOf(key) </a:t>
            </a:r>
            <a:r>
              <a:rPr lang="zh-CN" altLang="en-US" sz="2400">
                <a:latin typeface="宋体" panose="02010600030101010101" pitchFamily="2" charset="-122"/>
                <a:ea typeface="宋体" panose="02010600030101010101" pitchFamily="2" charset="-122"/>
                <a:cs typeface="宋体" panose="02010600030101010101" pitchFamily="2" charset="-122"/>
              </a:rPr>
              <a:t>计算目录索引，找到目标桶后调用桶的</a:t>
            </a:r>
            <a:r>
              <a:rPr lang="en-US" altLang="zh-CN" sz="2400">
                <a:latin typeface="宋体" panose="02010600030101010101" pitchFamily="2" charset="-122"/>
                <a:ea typeface="宋体" panose="02010600030101010101" pitchFamily="2" charset="-122"/>
                <a:cs typeface="宋体" panose="02010600030101010101" pitchFamily="2" charset="-122"/>
              </a:rPr>
              <a:t> Find </a:t>
            </a:r>
            <a:r>
              <a:rPr lang="zh-CN" altLang="en-US" sz="2400">
                <a:latin typeface="宋体" panose="02010600030101010101" pitchFamily="2" charset="-122"/>
                <a:ea typeface="宋体" panose="02010600030101010101" pitchFamily="2" charset="-122"/>
                <a:cs typeface="宋体" panose="02010600030101010101" pitchFamily="2" charset="-122"/>
              </a:rPr>
              <a:t>方法，返回结果。</a:t>
            </a:r>
          </a:p>
          <a:p>
            <a:pPr marL="0" indent="0" fontAlgn="auto">
              <a:lnSpc>
                <a:spcPct val="100000"/>
              </a:lnSpc>
              <a:buNone/>
            </a:pPr>
            <a:r>
              <a:rPr lang="en-US" altLang="zh-CN" sz="2400">
                <a:latin typeface="宋体" panose="02010600030101010101" pitchFamily="2" charset="-122"/>
                <a:ea typeface="宋体" panose="02010600030101010101" pitchFamily="2" charset="-122"/>
                <a:cs typeface="宋体" panose="02010600030101010101" pitchFamily="2" charset="-122"/>
              </a:rPr>
              <a:t>Insert(const K &amp;key, const V &amp;value) override</a:t>
            </a:r>
            <a:r>
              <a:rPr lang="zh-CN" altLang="en-US" sz="2400">
                <a:latin typeface="宋体" panose="02010600030101010101" pitchFamily="2" charset="-122"/>
                <a:ea typeface="宋体" panose="02010600030101010101" pitchFamily="2" charset="-122"/>
                <a:cs typeface="宋体" panose="02010600030101010101" pitchFamily="2" charset="-122"/>
              </a:rPr>
              <a:t>：插入前需检查目标桶是否已满，若满则执行拆分逻辑（</a:t>
            </a:r>
            <a:r>
              <a:rPr lang="en-US" altLang="zh-CN" sz="2400">
                <a:latin typeface="宋体" panose="02010600030101010101" pitchFamily="2" charset="-122"/>
                <a:ea typeface="宋体" panose="02010600030101010101" pitchFamily="2" charset="-122"/>
                <a:cs typeface="宋体" panose="02010600030101010101" pitchFamily="2" charset="-122"/>
              </a:rPr>
              <a:t>SplitBucket</a:t>
            </a:r>
            <a:r>
              <a:rPr lang="zh-CN" altLang="en-US" sz="2400">
                <a:latin typeface="宋体" panose="02010600030101010101" pitchFamily="2" charset="-122"/>
                <a:ea typeface="宋体" panose="02010600030101010101" pitchFamily="2" charset="-122"/>
                <a:cs typeface="宋体" panose="02010600030101010101" pitchFamily="2" charset="-122"/>
              </a:rPr>
              <a:t>），再重试插入；键已存在则直接更新值。</a:t>
            </a:r>
          </a:p>
          <a:p>
            <a:pPr marL="0" indent="0" fontAlgn="auto">
              <a:lnSpc>
                <a:spcPct val="100000"/>
              </a:lnSpc>
              <a:buNone/>
            </a:pPr>
            <a:r>
              <a:rPr lang="en-US" altLang="zh-CN" sz="2400">
                <a:latin typeface="宋体" panose="02010600030101010101" pitchFamily="2" charset="-122"/>
                <a:ea typeface="宋体" panose="02010600030101010101" pitchFamily="2" charset="-122"/>
                <a:cs typeface="宋体" panose="02010600030101010101" pitchFamily="2" charset="-122"/>
              </a:rPr>
              <a:t>Remove(const K &amp;key) override</a:t>
            </a:r>
            <a:r>
              <a:rPr lang="zh-CN" altLang="en-US" sz="2400">
                <a:latin typeface="宋体" panose="02010600030101010101" pitchFamily="2" charset="-122"/>
                <a:ea typeface="宋体" panose="02010600030101010101" pitchFamily="2" charset="-122"/>
                <a:cs typeface="宋体" panose="02010600030101010101" pitchFamily="2" charset="-122"/>
              </a:rPr>
              <a:t>：计算目录索引，调用目标桶的</a:t>
            </a:r>
            <a:r>
              <a:rPr lang="en-US" altLang="zh-CN" sz="2400">
                <a:latin typeface="宋体" panose="02010600030101010101" pitchFamily="2" charset="-122"/>
                <a:ea typeface="宋体" panose="02010600030101010101" pitchFamily="2" charset="-122"/>
                <a:cs typeface="宋体" panose="02010600030101010101" pitchFamily="2" charset="-122"/>
              </a:rPr>
              <a:t> Remove </a:t>
            </a:r>
            <a:r>
              <a:rPr lang="zh-CN" altLang="en-US" sz="2400">
                <a:latin typeface="宋体" panose="02010600030101010101" pitchFamily="2" charset="-122"/>
                <a:ea typeface="宋体" panose="02010600030101010101" pitchFamily="2" charset="-122"/>
                <a:cs typeface="宋体" panose="02010600030101010101" pitchFamily="2" charset="-122"/>
              </a:rPr>
              <a:t>方法，返回结果。</a:t>
            </a:r>
          </a:p>
          <a:p>
            <a:pPr marL="0" indent="0" fontAlgn="auto">
              <a:lnSpc>
                <a:spcPct val="100000"/>
              </a:lnSpc>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453390" y="262255"/>
            <a:ext cx="4563745" cy="1260475"/>
          </a:xfrm>
          <a:prstGeom prst="rect">
            <a:avLst/>
          </a:prstGeom>
          <a:noFill/>
        </p:spPr>
        <p:txBody>
          <a:bodyPr wrap="square" rtlCol="0">
            <a:noAutofit/>
          </a:bodyPr>
          <a:lstStyle/>
          <a:p>
            <a:r>
              <a:rPr lang="zh-CN" altLang="en-US" sz="3600">
                <a:sym typeface="+mn-ea"/>
              </a:rPr>
              <a:t>代码实现部分：</a:t>
            </a:r>
            <a:endParaRPr lang="zh-CN" altLang="en-US" sz="4000"/>
          </a:p>
          <a:p>
            <a:endParaRPr lang="zh-CN" altLang="en-US" sz="4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6CE174-33EE-1EEC-C266-56A3ED15EC02}"/>
              </a:ext>
            </a:extLst>
          </p:cNvPr>
          <p:cNvSpPr txBox="1"/>
          <p:nvPr/>
        </p:nvSpPr>
        <p:spPr>
          <a:xfrm>
            <a:off x="413886" y="481263"/>
            <a:ext cx="10857297" cy="1120435"/>
          </a:xfrm>
          <a:prstGeom prst="rect">
            <a:avLst/>
          </a:prstGeom>
          <a:noFill/>
        </p:spPr>
        <p:txBody>
          <a:bodyPr wrap="square" rtlCol="0">
            <a:spAutoFit/>
          </a:bodyPr>
          <a:lstStyle/>
          <a:p>
            <a:pPr>
              <a:spcAft>
                <a:spcPts val="600"/>
              </a:spcAft>
            </a:pPr>
            <a:r>
              <a:rPr lang="en-US" altLang="zh-CN" sz="2000" b="1"/>
              <a:t>B+</a:t>
            </a:r>
            <a:r>
              <a:rPr lang="zh-CN" altLang="en-US" sz="2000" b="1"/>
              <a:t>树结构：</a:t>
            </a:r>
            <a:endParaRPr lang="en-US" altLang="zh-CN" sz="2000" b="1"/>
          </a:p>
          <a:p>
            <a:pPr>
              <a:lnSpc>
                <a:spcPct val="120000"/>
              </a:lnSpc>
            </a:pPr>
            <a:r>
              <a:rPr lang="en-US" altLang="zh-CN"/>
              <a:t>B+ </a:t>
            </a:r>
            <a:r>
              <a:rPr lang="zh-CN" altLang="en-US"/>
              <a:t>树是一种多路平衡搜索树，由叶节点和内部节点组成，其中叶节点可以保存整条记录或者是记录的行 </a:t>
            </a:r>
            <a:r>
              <a:rPr lang="en-US" altLang="zh-CN"/>
              <a:t>ID</a:t>
            </a:r>
            <a:r>
              <a:rPr lang="zh-CN" altLang="en-US"/>
              <a:t>，内部节点只会保存键和指向子节点的指针。除了根节点外，其他节点都是至少半满的。</a:t>
            </a:r>
            <a:endParaRPr lang="zh-CN" altLang="en-US" sz="2000" b="1"/>
          </a:p>
        </p:txBody>
      </p:sp>
      <p:pic>
        <p:nvPicPr>
          <p:cNvPr id="4" name="图片 3" descr="图示&#10;&#10;AI 生成的内容可能不正确。">
            <a:extLst>
              <a:ext uri="{FF2B5EF4-FFF2-40B4-BE49-F238E27FC236}">
                <a16:creationId xmlns:a16="http://schemas.microsoft.com/office/drawing/2014/main" id="{A27E1E2F-933E-7F1E-BFC3-D40F313D6A44}"/>
              </a:ext>
            </a:extLst>
          </p:cNvPr>
          <p:cNvPicPr>
            <a:picLocks noChangeAspect="1"/>
          </p:cNvPicPr>
          <p:nvPr/>
        </p:nvPicPr>
        <p:blipFill>
          <a:blip r:embed="rId2"/>
          <a:stretch>
            <a:fillRect/>
          </a:stretch>
        </p:blipFill>
        <p:spPr>
          <a:xfrm>
            <a:off x="510138" y="1790300"/>
            <a:ext cx="10120075" cy="4485372"/>
          </a:xfrm>
          <a:prstGeom prst="rect">
            <a:avLst/>
          </a:prstGeom>
        </p:spPr>
      </p:pic>
    </p:spTree>
    <p:extLst>
      <p:ext uri="{BB962C8B-B14F-4D97-AF65-F5344CB8AC3E}">
        <p14:creationId xmlns:p14="http://schemas.microsoft.com/office/powerpoint/2010/main" val="794549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5B40B-E254-DFB5-9342-5CB65C39CE7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8931AAE-26D5-C623-18AF-11B024F84052}"/>
              </a:ext>
            </a:extLst>
          </p:cNvPr>
          <p:cNvSpPr txBox="1"/>
          <p:nvPr/>
        </p:nvSpPr>
        <p:spPr>
          <a:xfrm>
            <a:off x="469232" y="338875"/>
            <a:ext cx="6097604" cy="1384995"/>
          </a:xfrm>
          <a:prstGeom prst="rect">
            <a:avLst/>
          </a:prstGeom>
          <a:noFill/>
        </p:spPr>
        <p:txBody>
          <a:bodyPr wrap="square">
            <a:spAutoFit/>
          </a:bodyPr>
          <a:lstStyle/>
          <a:p>
            <a:pPr algn="l">
              <a:spcBef>
                <a:spcPts val="750"/>
              </a:spcBef>
              <a:spcAft>
                <a:spcPts val="1200"/>
              </a:spcAft>
              <a:buNone/>
            </a:pPr>
            <a:r>
              <a:rPr lang="zh-CN" altLang="en-US" sz="2000" b="1" i="0">
                <a:solidFill>
                  <a:srgbClr val="4C4948"/>
                </a:solidFill>
                <a:effectLst/>
                <a:latin typeface="-apple-system"/>
              </a:rPr>
              <a:t>代码实现</a:t>
            </a:r>
          </a:p>
          <a:p>
            <a:pPr marL="342900" indent="-342900">
              <a:buAutoNum type="arabicPeriod"/>
            </a:pPr>
            <a:r>
              <a:rPr lang="en-US" altLang="zh-CN" b="1"/>
              <a:t>B+ Tree Page</a:t>
            </a:r>
          </a:p>
          <a:p>
            <a:br>
              <a:rPr lang="en-US" altLang="zh-CN"/>
            </a:br>
            <a:endParaRPr lang="zh-CN" altLang="en-US"/>
          </a:p>
        </p:txBody>
      </p:sp>
      <p:sp>
        <p:nvSpPr>
          <p:cNvPr id="5" name="文本框 4">
            <a:extLst>
              <a:ext uri="{FF2B5EF4-FFF2-40B4-BE49-F238E27FC236}">
                <a16:creationId xmlns:a16="http://schemas.microsoft.com/office/drawing/2014/main" id="{3D102B05-BA0E-2756-03C7-E1B2188F128A}"/>
              </a:ext>
            </a:extLst>
          </p:cNvPr>
          <p:cNvSpPr txBox="1"/>
          <p:nvPr/>
        </p:nvSpPr>
        <p:spPr>
          <a:xfrm>
            <a:off x="276726" y="1303241"/>
            <a:ext cx="6097604" cy="369332"/>
          </a:xfrm>
          <a:prstGeom prst="rect">
            <a:avLst/>
          </a:prstGeom>
          <a:noFill/>
        </p:spPr>
        <p:txBody>
          <a:bodyPr wrap="square">
            <a:spAutoFit/>
          </a:bodyPr>
          <a:lstStyle/>
          <a:p>
            <a:r>
              <a:rPr lang="zh-CN" altLang="en-US" b="1"/>
              <a:t>（</a:t>
            </a:r>
            <a:r>
              <a:rPr lang="en-US" altLang="zh-CN" b="1"/>
              <a:t>1</a:t>
            </a:r>
            <a:r>
              <a:rPr lang="zh-CN" altLang="en-US" b="1"/>
              <a:t>）</a:t>
            </a:r>
            <a:r>
              <a:rPr lang="en-US" altLang="zh-CN" b="1"/>
              <a:t>B+ Tree Parent Page</a:t>
            </a:r>
          </a:p>
        </p:txBody>
      </p:sp>
      <p:sp>
        <p:nvSpPr>
          <p:cNvPr id="9" name="文本框 8">
            <a:extLst>
              <a:ext uri="{FF2B5EF4-FFF2-40B4-BE49-F238E27FC236}">
                <a16:creationId xmlns:a16="http://schemas.microsoft.com/office/drawing/2014/main" id="{0464A92E-68BD-BB37-C43E-FF8C06C5D488}"/>
              </a:ext>
            </a:extLst>
          </p:cNvPr>
          <p:cNvSpPr txBox="1"/>
          <p:nvPr/>
        </p:nvSpPr>
        <p:spPr>
          <a:xfrm>
            <a:off x="469232" y="1777414"/>
            <a:ext cx="5238617" cy="1400512"/>
          </a:xfrm>
          <a:prstGeom prst="rect">
            <a:avLst/>
          </a:prstGeom>
          <a:noFill/>
        </p:spPr>
        <p:txBody>
          <a:bodyPr wrap="square">
            <a:spAutoFit/>
          </a:bodyPr>
          <a:lstStyle/>
          <a:p>
            <a:pPr>
              <a:lnSpc>
                <a:spcPct val="120000"/>
              </a:lnSpc>
            </a:pPr>
            <a:r>
              <a:rPr lang="en-US" altLang="zh-CN"/>
              <a:t>B+ </a:t>
            </a:r>
            <a:r>
              <a:rPr lang="zh-CN" altLang="en-US"/>
              <a:t>树的每个节点对应着一个 </a:t>
            </a:r>
            <a:r>
              <a:rPr lang="en-US" altLang="zh-CN"/>
              <a:t>Page</a:t>
            </a:r>
            <a:r>
              <a:rPr lang="zh-CN" altLang="en-US"/>
              <a:t>，内部节点对应 </a:t>
            </a:r>
            <a:r>
              <a:rPr lang="en-US" altLang="zh-CN"/>
              <a:t>BPlusTreeInternalPage</a:t>
            </a:r>
            <a:r>
              <a:rPr lang="zh-CN" altLang="en-US"/>
              <a:t>，叶节点应 </a:t>
            </a:r>
            <a:r>
              <a:rPr lang="en-US" altLang="zh-CN"/>
              <a:t>BPlusTreeLeafPage</a:t>
            </a:r>
            <a:r>
              <a:rPr lang="zh-CN" altLang="en-US"/>
              <a:t>，这两种页结构相似，所以先实现父类 </a:t>
            </a:r>
            <a:r>
              <a:rPr lang="en-US" altLang="zh-CN"/>
              <a:t>BPlusTreePage</a:t>
            </a:r>
            <a:r>
              <a:rPr lang="zh-CN" altLang="en-US"/>
              <a:t>，它的结构如图所示：</a:t>
            </a:r>
            <a:endParaRPr lang="en-US" altLang="zh-CN" b="1"/>
          </a:p>
        </p:txBody>
      </p:sp>
      <p:pic>
        <p:nvPicPr>
          <p:cNvPr id="1026" name="Picture 2">
            <a:extLst>
              <a:ext uri="{FF2B5EF4-FFF2-40B4-BE49-F238E27FC236}">
                <a16:creationId xmlns:a16="http://schemas.microsoft.com/office/drawing/2014/main" id="{290046DA-2CC9-19A1-E134-3762FA35C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152" y="0"/>
            <a:ext cx="532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00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E15BD-CDB5-45F7-B0A3-EBA8D95EB3E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8442A8B2-732C-3E10-5B4B-C37251997206}"/>
              </a:ext>
            </a:extLst>
          </p:cNvPr>
          <p:cNvSpPr txBox="1"/>
          <p:nvPr/>
        </p:nvSpPr>
        <p:spPr>
          <a:xfrm>
            <a:off x="199724" y="4714132"/>
            <a:ext cx="3939139" cy="377631"/>
          </a:xfrm>
          <a:prstGeom prst="rect">
            <a:avLst/>
          </a:prstGeom>
          <a:noFill/>
        </p:spPr>
        <p:txBody>
          <a:bodyPr wrap="square">
            <a:spAutoFit/>
          </a:bodyPr>
          <a:lstStyle/>
          <a:p>
            <a:r>
              <a:rPr lang="en-US" altLang="zh-CN">
                <a:solidFill>
                  <a:srgbClr val="4C4948"/>
                </a:solidFill>
                <a:latin typeface="-apple-system"/>
              </a:rPr>
              <a:t>BPlusTreePage </a:t>
            </a:r>
            <a:r>
              <a:rPr lang="zh-CN" altLang="en-US" b="0" i="0">
                <a:solidFill>
                  <a:srgbClr val="4C4948"/>
                </a:solidFill>
                <a:effectLst/>
                <a:latin typeface="-apple-system"/>
              </a:rPr>
              <a:t>声明如</a:t>
            </a:r>
            <a:r>
              <a:rPr lang="zh-CN" altLang="en-US">
                <a:solidFill>
                  <a:srgbClr val="4C4948"/>
                </a:solidFill>
                <a:latin typeface="-apple-system"/>
              </a:rPr>
              <a:t>图</a:t>
            </a:r>
            <a:r>
              <a:rPr lang="zh-CN" altLang="en-US" b="0" i="0">
                <a:solidFill>
                  <a:srgbClr val="4C4948"/>
                </a:solidFill>
                <a:effectLst/>
                <a:latin typeface="-apple-system"/>
              </a:rPr>
              <a:t>：</a:t>
            </a:r>
            <a:endParaRPr lang="zh-CN" altLang="en-US"/>
          </a:p>
        </p:txBody>
      </p:sp>
      <p:graphicFrame>
        <p:nvGraphicFramePr>
          <p:cNvPr id="6" name="表格 5">
            <a:extLst>
              <a:ext uri="{FF2B5EF4-FFF2-40B4-BE49-F238E27FC236}">
                <a16:creationId xmlns:a16="http://schemas.microsoft.com/office/drawing/2014/main" id="{0DB37A1B-F296-15B2-7D3C-9EE683ADE65C}"/>
              </a:ext>
            </a:extLst>
          </p:cNvPr>
          <p:cNvGraphicFramePr>
            <a:graphicFrameLocks noGrp="1"/>
          </p:cNvGraphicFramePr>
          <p:nvPr/>
        </p:nvGraphicFramePr>
        <p:xfrm>
          <a:off x="199724" y="1071890"/>
          <a:ext cx="5209674" cy="3283773"/>
        </p:xfrm>
        <a:graphic>
          <a:graphicData uri="http://schemas.openxmlformats.org/drawingml/2006/table">
            <a:tbl>
              <a:tblPr/>
              <a:tblGrid>
                <a:gridCol w="1927460">
                  <a:extLst>
                    <a:ext uri="{9D8B030D-6E8A-4147-A177-3AD203B41FA5}">
                      <a16:colId xmlns:a16="http://schemas.microsoft.com/office/drawing/2014/main" val="3033358136"/>
                    </a:ext>
                  </a:extLst>
                </a:gridCol>
                <a:gridCol w="875899">
                  <a:extLst>
                    <a:ext uri="{9D8B030D-6E8A-4147-A177-3AD203B41FA5}">
                      <a16:colId xmlns:a16="http://schemas.microsoft.com/office/drawing/2014/main" val="2096636920"/>
                    </a:ext>
                  </a:extLst>
                </a:gridCol>
                <a:gridCol w="2406315">
                  <a:extLst>
                    <a:ext uri="{9D8B030D-6E8A-4147-A177-3AD203B41FA5}">
                      <a16:colId xmlns:a16="http://schemas.microsoft.com/office/drawing/2014/main" val="712090253"/>
                    </a:ext>
                  </a:extLst>
                </a:gridCol>
              </a:tblGrid>
              <a:tr h="309848">
                <a:tc>
                  <a:txBody>
                    <a:bodyPr/>
                    <a:lstStyle/>
                    <a:p>
                      <a:pPr algn="l">
                        <a:buNone/>
                      </a:pPr>
                      <a:r>
                        <a:rPr lang="en-US" sz="1600" b="0">
                          <a:effectLst/>
                        </a:rPr>
                        <a:t>Variable Name</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sz="1600" b="0">
                          <a:effectLst/>
                        </a:rPr>
                        <a:t>Size</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b="0">
                          <a:effectLst/>
                        </a:rPr>
                        <a:t>Description</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1631202778"/>
                  </a:ext>
                </a:extLst>
              </a:tr>
              <a:tr h="443926">
                <a:tc>
                  <a:txBody>
                    <a:bodyPr/>
                    <a:lstStyle/>
                    <a:p>
                      <a:pPr algn="l">
                        <a:buNone/>
                      </a:pPr>
                      <a:r>
                        <a:rPr lang="en-US" sz="1600">
                          <a:solidFill>
                            <a:srgbClr val="C7254E"/>
                          </a:solidFill>
                          <a:effectLst/>
                          <a:latin typeface="consolas" panose="020B0609020204030204" pitchFamily="49" charset="0"/>
                        </a:rPr>
                        <a:t>page_type_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Page Type (internal or leaf)</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2524809649"/>
                  </a:ext>
                </a:extLst>
              </a:tr>
              <a:tr h="423512">
                <a:tc>
                  <a:txBody>
                    <a:bodyPr/>
                    <a:lstStyle/>
                    <a:p>
                      <a:pPr algn="l">
                        <a:buNone/>
                      </a:pPr>
                      <a:r>
                        <a:rPr lang="en-US" sz="1600">
                          <a:solidFill>
                            <a:srgbClr val="C7254E"/>
                          </a:solidFill>
                          <a:effectLst/>
                          <a:latin typeface="consolas" panose="020B0609020204030204" pitchFamily="49" charset="0"/>
                        </a:rPr>
                        <a:t>lsn_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Log sequence number (Used in Project 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3067545740"/>
                  </a:ext>
                </a:extLst>
              </a:tr>
              <a:tr h="471637">
                <a:tc>
                  <a:txBody>
                    <a:bodyPr/>
                    <a:lstStyle/>
                    <a:p>
                      <a:pPr algn="l">
                        <a:buNone/>
                      </a:pPr>
                      <a:r>
                        <a:rPr lang="en-US" sz="1600">
                          <a:solidFill>
                            <a:srgbClr val="C7254E"/>
                          </a:solidFill>
                          <a:effectLst/>
                          <a:latin typeface="consolas" panose="020B0609020204030204" pitchFamily="49" charset="0"/>
                        </a:rPr>
                        <a:t>size_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Number of Key &amp; Value pairs in page</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2529310365"/>
                  </a:ext>
                </a:extLst>
              </a:tr>
              <a:tr h="462013">
                <a:tc>
                  <a:txBody>
                    <a:bodyPr/>
                    <a:lstStyle/>
                    <a:p>
                      <a:pPr algn="l">
                        <a:buNone/>
                      </a:pPr>
                      <a:r>
                        <a:rPr lang="en-US" sz="1600">
                          <a:solidFill>
                            <a:srgbClr val="C7254E"/>
                          </a:solidFill>
                          <a:effectLst/>
                          <a:latin typeface="consolas" panose="020B0609020204030204" pitchFamily="49" charset="0"/>
                        </a:rPr>
                        <a:t>max_size_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Max number of Key &amp; Value pairs in page</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2660785032"/>
                  </a:ext>
                </a:extLst>
              </a:tr>
              <a:tr h="552337">
                <a:tc>
                  <a:txBody>
                    <a:bodyPr/>
                    <a:lstStyle/>
                    <a:p>
                      <a:pPr algn="l">
                        <a:buNone/>
                      </a:pPr>
                      <a:r>
                        <a:rPr lang="en-US" sz="1600">
                          <a:solidFill>
                            <a:srgbClr val="C7254E"/>
                          </a:solidFill>
                          <a:effectLst/>
                          <a:latin typeface="consolas" panose="020B0609020204030204" pitchFamily="49" charset="0"/>
                        </a:rPr>
                        <a:t>parent_page_id_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Parent Page Id</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2225048000"/>
                  </a:ext>
                </a:extLst>
              </a:tr>
              <a:tr h="309848">
                <a:tc>
                  <a:txBody>
                    <a:bodyPr/>
                    <a:lstStyle/>
                    <a:p>
                      <a:pPr algn="l">
                        <a:buNone/>
                      </a:pPr>
                      <a:r>
                        <a:rPr lang="en-US" sz="1600">
                          <a:solidFill>
                            <a:srgbClr val="C7254E"/>
                          </a:solidFill>
                          <a:effectLst/>
                          <a:latin typeface="consolas" panose="020B0609020204030204" pitchFamily="49" charset="0"/>
                        </a:rPr>
                        <a:t>page_id_</a:t>
                      </a:r>
                      <a:endParaRPr lang="en-US" sz="1600">
                        <a:effectLst/>
                      </a:endParaRP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lgn="ctr">
                        <a:buNone/>
                      </a:pPr>
                      <a:r>
                        <a:rPr lang="en-US" altLang="zh-CN" sz="1600">
                          <a:effectLst/>
                        </a:rPr>
                        <a:t>4</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tc>
                  <a:txBody>
                    <a:bodyPr/>
                    <a:lstStyle/>
                    <a:p>
                      <a:pPr>
                        <a:buNone/>
                      </a:pPr>
                      <a:r>
                        <a:rPr lang="en-US" sz="1600">
                          <a:effectLst/>
                        </a:rPr>
                        <a:t>Self Page Id</a:t>
                      </a:r>
                    </a:p>
                  </a:txBody>
                  <a:tcPr marL="84198" marR="84198" marT="33679" marB="33679" anchor="ctr">
                    <a:lnL w="3848" cap="flat" cmpd="sng" algn="ctr">
                      <a:solidFill>
                        <a:srgbClr val="EEF2F8"/>
                      </a:solidFill>
                      <a:prstDash val="solid"/>
                      <a:round/>
                      <a:headEnd type="none" w="med" len="med"/>
                      <a:tailEnd type="none" w="med" len="med"/>
                    </a:lnL>
                    <a:lnR w="3848" cap="flat" cmpd="sng" algn="ctr">
                      <a:solidFill>
                        <a:srgbClr val="EEF2F8"/>
                      </a:solidFill>
                      <a:prstDash val="solid"/>
                      <a:round/>
                      <a:headEnd type="none" w="med" len="med"/>
                      <a:tailEnd type="none" w="med" len="med"/>
                    </a:lnR>
                    <a:lnT w="3848" cap="flat" cmpd="sng" algn="ctr">
                      <a:solidFill>
                        <a:srgbClr val="EEF2F8"/>
                      </a:solidFill>
                      <a:prstDash val="solid"/>
                      <a:round/>
                      <a:headEnd type="none" w="med" len="med"/>
                      <a:tailEnd type="none" w="med" len="med"/>
                    </a:lnT>
                    <a:lnB w="3848" cap="flat" cmpd="sng" algn="ctr">
                      <a:solidFill>
                        <a:srgbClr val="EEF2F8"/>
                      </a:solidFill>
                      <a:prstDash val="solid"/>
                      <a:round/>
                      <a:headEnd type="none" w="med" len="med"/>
                      <a:tailEnd type="none" w="med" len="med"/>
                    </a:lnB>
                    <a:noFill/>
                  </a:tcPr>
                </a:tc>
                <a:extLst>
                  <a:ext uri="{0D108BD9-81ED-4DB2-BD59-A6C34878D82A}">
                    <a16:rowId xmlns:a16="http://schemas.microsoft.com/office/drawing/2014/main" val="3277490410"/>
                  </a:ext>
                </a:extLst>
              </a:tr>
            </a:tbl>
          </a:graphicData>
        </a:graphic>
      </p:graphicFrame>
      <p:sp>
        <p:nvSpPr>
          <p:cNvPr id="9" name="文本框 8">
            <a:extLst>
              <a:ext uri="{FF2B5EF4-FFF2-40B4-BE49-F238E27FC236}">
                <a16:creationId xmlns:a16="http://schemas.microsoft.com/office/drawing/2014/main" id="{A25472C1-1B5F-0C6A-DDAE-37CB84555432}"/>
              </a:ext>
            </a:extLst>
          </p:cNvPr>
          <p:cNvSpPr txBox="1"/>
          <p:nvPr/>
        </p:nvSpPr>
        <p:spPr>
          <a:xfrm>
            <a:off x="199724" y="300901"/>
            <a:ext cx="5209674" cy="646331"/>
          </a:xfrm>
          <a:prstGeom prst="rect">
            <a:avLst/>
          </a:prstGeom>
          <a:noFill/>
        </p:spPr>
        <p:txBody>
          <a:bodyPr wrap="square">
            <a:spAutoFit/>
          </a:bodyPr>
          <a:lstStyle/>
          <a:p>
            <a:r>
              <a:rPr lang="en-US" altLang="zh-CN" b="0" i="0">
                <a:solidFill>
                  <a:srgbClr val="4C4948"/>
                </a:solidFill>
                <a:effectLst/>
                <a:latin typeface="-apple-system"/>
              </a:rPr>
              <a:t>header </a:t>
            </a:r>
            <a:r>
              <a:rPr lang="zh-CN" altLang="en-US" b="0" i="0">
                <a:solidFill>
                  <a:srgbClr val="4C4948"/>
                </a:solidFill>
                <a:effectLst/>
                <a:latin typeface="-apple-system"/>
              </a:rPr>
              <a:t>占用了 </a:t>
            </a:r>
            <a:r>
              <a:rPr lang="en-US" altLang="zh-CN" b="0" i="0">
                <a:solidFill>
                  <a:srgbClr val="4C4948"/>
                </a:solidFill>
                <a:effectLst/>
                <a:latin typeface="-apple-system"/>
              </a:rPr>
              <a:t>24 </a:t>
            </a:r>
            <a:r>
              <a:rPr lang="zh-CN" altLang="en-US" b="0" i="0">
                <a:solidFill>
                  <a:srgbClr val="4C4948"/>
                </a:solidFill>
                <a:effectLst/>
                <a:latin typeface="-apple-system"/>
              </a:rPr>
              <a:t>字节，各个字段的大小和描述如下表所示：</a:t>
            </a:r>
            <a:endParaRPr lang="zh-CN" altLang="en-US"/>
          </a:p>
        </p:txBody>
      </p:sp>
      <p:pic>
        <p:nvPicPr>
          <p:cNvPr id="13" name="图片 12" descr="文本&#10;&#10;AI 生成的内容可能不正确。">
            <a:extLst>
              <a:ext uri="{FF2B5EF4-FFF2-40B4-BE49-F238E27FC236}">
                <a16:creationId xmlns:a16="http://schemas.microsoft.com/office/drawing/2014/main" id="{A78812CE-5251-1F77-3DA7-9B9D1DCE683B}"/>
              </a:ext>
            </a:extLst>
          </p:cNvPr>
          <p:cNvPicPr>
            <a:picLocks noChangeAspect="1"/>
          </p:cNvPicPr>
          <p:nvPr/>
        </p:nvPicPr>
        <p:blipFill>
          <a:blip r:embed="rId2"/>
          <a:stretch>
            <a:fillRect/>
          </a:stretch>
        </p:blipFill>
        <p:spPr>
          <a:xfrm>
            <a:off x="5409398" y="300901"/>
            <a:ext cx="6782602" cy="5175884"/>
          </a:xfrm>
          <a:prstGeom prst="rect">
            <a:avLst/>
          </a:prstGeom>
        </p:spPr>
      </p:pic>
    </p:spTree>
    <p:extLst>
      <p:ext uri="{BB962C8B-B14F-4D97-AF65-F5344CB8AC3E}">
        <p14:creationId xmlns:p14="http://schemas.microsoft.com/office/powerpoint/2010/main" val="2631796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F36E211-7B90-C701-BA49-5DE9B3AD2304}"/>
              </a:ext>
            </a:extLst>
          </p:cNvPr>
          <p:cNvSpPr txBox="1"/>
          <p:nvPr/>
        </p:nvSpPr>
        <p:spPr>
          <a:xfrm>
            <a:off x="498374" y="239036"/>
            <a:ext cx="8212667" cy="369332"/>
          </a:xfrm>
          <a:prstGeom prst="rect">
            <a:avLst/>
          </a:prstGeom>
          <a:noFill/>
        </p:spPr>
        <p:txBody>
          <a:bodyPr wrap="square" rtlCol="0">
            <a:spAutoFit/>
          </a:bodyPr>
          <a:lstStyle/>
          <a:p>
            <a:r>
              <a:rPr lang="zh-CN" altLang="en-US"/>
              <a:t>判断是否为叶子页、根页面以及设置页面类型</a:t>
            </a:r>
          </a:p>
        </p:txBody>
      </p:sp>
      <p:sp>
        <p:nvSpPr>
          <p:cNvPr id="11" name="文本框 10">
            <a:extLst>
              <a:ext uri="{FF2B5EF4-FFF2-40B4-BE49-F238E27FC236}">
                <a16:creationId xmlns:a16="http://schemas.microsoft.com/office/drawing/2014/main" id="{32B5FFAD-575C-0145-E003-69C76465ACAF}"/>
              </a:ext>
            </a:extLst>
          </p:cNvPr>
          <p:cNvSpPr txBox="1"/>
          <p:nvPr/>
        </p:nvSpPr>
        <p:spPr>
          <a:xfrm>
            <a:off x="498374" y="665322"/>
            <a:ext cx="10405535" cy="369332"/>
          </a:xfrm>
          <a:prstGeom prst="rect">
            <a:avLst/>
          </a:prstGeom>
          <a:noFill/>
        </p:spPr>
        <p:txBody>
          <a:bodyPr wrap="square">
            <a:spAutoFit/>
          </a:bodyPr>
          <a:lstStyle/>
          <a:p>
            <a:r>
              <a:rPr lang="en-US" altLang="zh-CN"/>
              <a:t>GetSize()</a:t>
            </a:r>
            <a:r>
              <a:rPr lang="zh-CN" altLang="en-US"/>
              <a:t>、</a:t>
            </a:r>
            <a:r>
              <a:rPr lang="en-US" altLang="zh-CN"/>
              <a:t>SetSize()</a:t>
            </a:r>
            <a:r>
              <a:rPr lang="zh-CN" altLang="en-US"/>
              <a:t>、</a:t>
            </a:r>
            <a:r>
              <a:rPr lang="en-US" altLang="zh-CN"/>
              <a:t>IncreaseSize() </a:t>
            </a:r>
            <a:r>
              <a:rPr lang="zh-CN" altLang="en-US"/>
              <a:t>三个方法控制页面当前存储的键值对数量</a:t>
            </a:r>
          </a:p>
        </p:txBody>
      </p:sp>
      <p:pic>
        <p:nvPicPr>
          <p:cNvPr id="8" name="图片 7" descr="屏幕上有字&#10;&#10;AI 生成的内容可能不正确。">
            <a:extLst>
              <a:ext uri="{FF2B5EF4-FFF2-40B4-BE49-F238E27FC236}">
                <a16:creationId xmlns:a16="http://schemas.microsoft.com/office/drawing/2014/main" id="{0D1F67A1-781D-0415-FB73-C8B54D8C0365}"/>
              </a:ext>
            </a:extLst>
          </p:cNvPr>
          <p:cNvPicPr>
            <a:picLocks noChangeAspect="1"/>
          </p:cNvPicPr>
          <p:nvPr/>
        </p:nvPicPr>
        <p:blipFill>
          <a:blip r:embed="rId2"/>
          <a:stretch>
            <a:fillRect/>
          </a:stretch>
        </p:blipFill>
        <p:spPr>
          <a:xfrm>
            <a:off x="498374" y="1528440"/>
            <a:ext cx="9601200" cy="4876800"/>
          </a:xfrm>
          <a:prstGeom prst="rect">
            <a:avLst/>
          </a:prstGeom>
        </p:spPr>
      </p:pic>
      <p:sp>
        <p:nvSpPr>
          <p:cNvPr id="9" name="文本框 8">
            <a:extLst>
              <a:ext uri="{FF2B5EF4-FFF2-40B4-BE49-F238E27FC236}">
                <a16:creationId xmlns:a16="http://schemas.microsoft.com/office/drawing/2014/main" id="{694B296D-DD08-729C-7CDB-BC83591921FC}"/>
              </a:ext>
            </a:extLst>
          </p:cNvPr>
          <p:cNvSpPr txBox="1"/>
          <p:nvPr/>
        </p:nvSpPr>
        <p:spPr>
          <a:xfrm>
            <a:off x="498374" y="1068404"/>
            <a:ext cx="7671335" cy="369332"/>
          </a:xfrm>
          <a:prstGeom prst="rect">
            <a:avLst/>
          </a:prstGeom>
          <a:noFill/>
        </p:spPr>
        <p:txBody>
          <a:bodyPr wrap="square" rtlCol="0">
            <a:spAutoFit/>
          </a:bodyPr>
          <a:lstStyle/>
          <a:p>
            <a:r>
              <a:rPr lang="zh-CN" altLang="en-US"/>
              <a:t>获取</a:t>
            </a:r>
            <a:r>
              <a:rPr lang="en-US" altLang="zh-CN"/>
              <a:t>/</a:t>
            </a:r>
            <a:r>
              <a:rPr lang="zh-CN" altLang="en-US"/>
              <a:t>设置页面的最大键值对数量</a:t>
            </a:r>
          </a:p>
        </p:txBody>
      </p:sp>
    </p:spTree>
    <p:extLst>
      <p:ext uri="{BB962C8B-B14F-4D97-AF65-F5344CB8AC3E}">
        <p14:creationId xmlns:p14="http://schemas.microsoft.com/office/powerpoint/2010/main" val="1896557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41D441B-C93A-ED1E-DFE9-BC92FC39F484}"/>
              </a:ext>
            </a:extLst>
          </p:cNvPr>
          <p:cNvSpPr txBox="1"/>
          <p:nvPr/>
        </p:nvSpPr>
        <p:spPr>
          <a:xfrm>
            <a:off x="506484" y="211910"/>
            <a:ext cx="10350811" cy="326949"/>
          </a:xfrm>
          <a:prstGeom prst="rect">
            <a:avLst/>
          </a:prstGeom>
          <a:noFill/>
        </p:spPr>
        <p:txBody>
          <a:bodyPr wrap="square">
            <a:spAutoFit/>
          </a:bodyPr>
          <a:lstStyle/>
          <a:p>
            <a:pPr>
              <a:lnSpc>
                <a:spcPts val="1800"/>
              </a:lnSpc>
              <a:spcBef>
                <a:spcPts val="900"/>
              </a:spcBef>
            </a:pPr>
            <a:r>
              <a:rPr lang="zh-CN" altLang="en-US" i="0">
                <a:solidFill>
                  <a:srgbClr val="000000"/>
                </a:solidFill>
                <a:effectLst/>
                <a:latin typeface="Inter"/>
              </a:rPr>
              <a:t>返回页面的最小键值对数量</a:t>
            </a:r>
            <a:r>
              <a:rPr lang="zh-CN" altLang="en-US">
                <a:solidFill>
                  <a:srgbClr val="000000"/>
                </a:solidFill>
                <a:latin typeface="Inter"/>
              </a:rPr>
              <a:t>、获取</a:t>
            </a:r>
            <a:r>
              <a:rPr lang="en-US" altLang="zh-CN">
                <a:solidFill>
                  <a:srgbClr val="000000"/>
                </a:solidFill>
                <a:latin typeface="Inter"/>
              </a:rPr>
              <a:t>/</a:t>
            </a:r>
            <a:r>
              <a:rPr lang="zh-CN" altLang="en-US">
                <a:solidFill>
                  <a:srgbClr val="000000"/>
                </a:solidFill>
                <a:latin typeface="Inter"/>
              </a:rPr>
              <a:t>设置父页面（自身页面）</a:t>
            </a:r>
            <a:r>
              <a:rPr lang="en-US" altLang="zh-CN">
                <a:solidFill>
                  <a:srgbClr val="000000"/>
                </a:solidFill>
                <a:latin typeface="Inter"/>
              </a:rPr>
              <a:t>id</a:t>
            </a:r>
            <a:r>
              <a:rPr lang="zh-CN" altLang="en-US">
                <a:solidFill>
                  <a:srgbClr val="000000"/>
                </a:solidFill>
                <a:latin typeface="Inter"/>
              </a:rPr>
              <a:t>、设置</a:t>
            </a:r>
            <a:r>
              <a:rPr lang="zh-CN" altLang="en-US"/>
              <a:t>日志序列号</a:t>
            </a:r>
            <a:endParaRPr lang="zh-CN" altLang="en-US" i="0">
              <a:solidFill>
                <a:srgbClr val="000000"/>
              </a:solidFill>
              <a:effectLst/>
              <a:latin typeface="Inter"/>
            </a:endParaRPr>
          </a:p>
        </p:txBody>
      </p:sp>
      <p:pic>
        <p:nvPicPr>
          <p:cNvPr id="8" name="图片 7" descr="文本&#10;&#10;AI 生成的内容可能不正确。">
            <a:extLst>
              <a:ext uri="{FF2B5EF4-FFF2-40B4-BE49-F238E27FC236}">
                <a16:creationId xmlns:a16="http://schemas.microsoft.com/office/drawing/2014/main" id="{68B27CF7-4036-22CA-F9F1-B89EB8FEEA1A}"/>
              </a:ext>
            </a:extLst>
          </p:cNvPr>
          <p:cNvPicPr>
            <a:picLocks noChangeAspect="1"/>
          </p:cNvPicPr>
          <p:nvPr/>
        </p:nvPicPr>
        <p:blipFill>
          <a:blip r:embed="rId2"/>
          <a:stretch>
            <a:fillRect/>
          </a:stretch>
        </p:blipFill>
        <p:spPr>
          <a:xfrm>
            <a:off x="583486" y="585396"/>
            <a:ext cx="8406510" cy="6060694"/>
          </a:xfrm>
          <a:prstGeom prst="rect">
            <a:avLst/>
          </a:prstGeom>
        </p:spPr>
      </p:pic>
    </p:spTree>
    <p:extLst>
      <p:ext uri="{BB962C8B-B14F-4D97-AF65-F5344CB8AC3E}">
        <p14:creationId xmlns:p14="http://schemas.microsoft.com/office/powerpoint/2010/main" val="4086275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BB46D-8641-BA46-778B-B4D8FC8E6F5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A856982-5103-EF1B-2DBB-7C8E23218B6C}"/>
              </a:ext>
            </a:extLst>
          </p:cNvPr>
          <p:cNvSpPr txBox="1"/>
          <p:nvPr/>
        </p:nvSpPr>
        <p:spPr>
          <a:xfrm>
            <a:off x="639812" y="1927994"/>
            <a:ext cx="5982101" cy="1615827"/>
          </a:xfrm>
          <a:prstGeom prst="rect">
            <a:avLst/>
          </a:prstGeom>
          <a:noFill/>
        </p:spPr>
        <p:txBody>
          <a:bodyPr wrap="square" rtlCol="0">
            <a:spAutoFit/>
          </a:bodyPr>
          <a:lstStyle/>
          <a:p>
            <a:pPr>
              <a:lnSpc>
                <a:spcPct val="150000"/>
              </a:lnSpc>
            </a:pPr>
            <a:r>
              <a:rPr lang="zh-CN" altLang="en-US"/>
              <a:t>内部节点页的结构如图所示，它比父类多了一个 </a:t>
            </a:r>
            <a:r>
              <a:rPr lang="en-US" altLang="zh-CN"/>
              <a:t>array </a:t>
            </a:r>
            <a:r>
              <a:rPr lang="zh-CN" altLang="en-US"/>
              <a:t>数组成员，用于存放 </a:t>
            </a:r>
            <a:r>
              <a:rPr lang="en-US" altLang="zh-CN"/>
              <a:t>key | page_id </a:t>
            </a:r>
            <a:r>
              <a:rPr lang="zh-CN" altLang="en-US"/>
              <a:t>键值对，其中 </a:t>
            </a:r>
            <a:r>
              <a:rPr lang="en-US" altLang="zh-CN"/>
              <a:t>page_id </a:t>
            </a:r>
            <a:r>
              <a:rPr lang="zh-CN" altLang="en-US"/>
              <a:t>是子节点的页 </a:t>
            </a:r>
            <a:r>
              <a:rPr lang="en-US" altLang="zh-CN"/>
              <a:t>id</a:t>
            </a:r>
            <a:endParaRPr lang="zh-CN" altLang="en-US"/>
          </a:p>
          <a:p>
            <a:endParaRPr lang="zh-CN" altLang="en-US"/>
          </a:p>
        </p:txBody>
      </p:sp>
      <p:sp>
        <p:nvSpPr>
          <p:cNvPr id="5" name="文本框 4">
            <a:extLst>
              <a:ext uri="{FF2B5EF4-FFF2-40B4-BE49-F238E27FC236}">
                <a16:creationId xmlns:a16="http://schemas.microsoft.com/office/drawing/2014/main" id="{AE6495FF-EEE0-F203-E4D6-14BC4C5279C4}"/>
              </a:ext>
            </a:extLst>
          </p:cNvPr>
          <p:cNvSpPr txBox="1"/>
          <p:nvPr/>
        </p:nvSpPr>
        <p:spPr>
          <a:xfrm>
            <a:off x="524309" y="1350564"/>
            <a:ext cx="6097604" cy="369332"/>
          </a:xfrm>
          <a:prstGeom prst="rect">
            <a:avLst/>
          </a:prstGeom>
          <a:noFill/>
        </p:spPr>
        <p:txBody>
          <a:bodyPr wrap="square">
            <a:spAutoFit/>
          </a:bodyPr>
          <a:lstStyle/>
          <a:p>
            <a:r>
              <a:rPr lang="zh-CN" altLang="en-US" b="1"/>
              <a:t>（</a:t>
            </a:r>
            <a:r>
              <a:rPr lang="en-US" altLang="zh-CN" b="1"/>
              <a:t>2</a:t>
            </a:r>
            <a:r>
              <a:rPr lang="zh-CN" altLang="en-US" b="1"/>
              <a:t>）</a:t>
            </a:r>
            <a:r>
              <a:rPr lang="en-US" altLang="zh-CN" b="1"/>
              <a:t>B+ Tree Internal Page</a:t>
            </a:r>
          </a:p>
        </p:txBody>
      </p:sp>
      <p:pic>
        <p:nvPicPr>
          <p:cNvPr id="3074" name="Picture 2">
            <a:extLst>
              <a:ext uri="{FF2B5EF4-FFF2-40B4-BE49-F238E27FC236}">
                <a16:creationId xmlns:a16="http://schemas.microsoft.com/office/drawing/2014/main" id="{FEA2DE3A-31C6-5E27-4378-E91596CC5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480" y="7883"/>
            <a:ext cx="5132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159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0A2F7-15EF-3F90-C388-AF40800CDAAA}"/>
            </a:ext>
          </a:extLst>
        </p:cNvPr>
        <p:cNvGrpSpPr/>
        <p:nvPr/>
      </p:nvGrpSpPr>
      <p:grpSpPr>
        <a:xfrm>
          <a:off x="0" y="0"/>
          <a:ext cx="0" cy="0"/>
          <a:chOff x="0" y="0"/>
          <a:chExt cx="0" cy="0"/>
        </a:xfrm>
      </p:grpSpPr>
      <p:pic>
        <p:nvPicPr>
          <p:cNvPr id="3" name="图片 2" descr="文本&#10;&#10;AI 生成的内容可能不正确。">
            <a:extLst>
              <a:ext uri="{FF2B5EF4-FFF2-40B4-BE49-F238E27FC236}">
                <a16:creationId xmlns:a16="http://schemas.microsoft.com/office/drawing/2014/main" id="{C498D5EF-8CDA-614A-7EC2-140BF394B9DF}"/>
              </a:ext>
            </a:extLst>
          </p:cNvPr>
          <p:cNvPicPr>
            <a:picLocks noChangeAspect="1"/>
          </p:cNvPicPr>
          <p:nvPr/>
        </p:nvPicPr>
        <p:blipFill>
          <a:blip r:embed="rId2"/>
          <a:stretch>
            <a:fillRect/>
          </a:stretch>
        </p:blipFill>
        <p:spPr>
          <a:xfrm>
            <a:off x="449981" y="702645"/>
            <a:ext cx="9284711" cy="5866598"/>
          </a:xfrm>
          <a:prstGeom prst="rect">
            <a:avLst/>
          </a:prstGeom>
        </p:spPr>
      </p:pic>
      <p:sp>
        <p:nvSpPr>
          <p:cNvPr id="5" name="文本框 4">
            <a:extLst>
              <a:ext uri="{FF2B5EF4-FFF2-40B4-BE49-F238E27FC236}">
                <a16:creationId xmlns:a16="http://schemas.microsoft.com/office/drawing/2014/main" id="{904C3A65-EF26-27F2-7F90-7DBA94D36863}"/>
              </a:ext>
            </a:extLst>
          </p:cNvPr>
          <p:cNvSpPr txBox="1"/>
          <p:nvPr/>
        </p:nvSpPr>
        <p:spPr>
          <a:xfrm>
            <a:off x="449981" y="202130"/>
            <a:ext cx="6097604" cy="369332"/>
          </a:xfrm>
          <a:prstGeom prst="rect">
            <a:avLst/>
          </a:prstGeom>
          <a:noFill/>
        </p:spPr>
        <p:txBody>
          <a:bodyPr wrap="square">
            <a:spAutoFit/>
          </a:bodyPr>
          <a:lstStyle/>
          <a:p>
            <a:r>
              <a:rPr lang="zh-CN" altLang="en-US" b="0" i="0">
                <a:solidFill>
                  <a:srgbClr val="4C4948"/>
                </a:solidFill>
                <a:effectLst/>
                <a:latin typeface="-apple-system"/>
              </a:rPr>
              <a:t>内部节点页声明如下：</a:t>
            </a:r>
            <a:endParaRPr lang="zh-CN" altLang="en-US"/>
          </a:p>
        </p:txBody>
      </p:sp>
    </p:spTree>
    <p:extLst>
      <p:ext uri="{BB962C8B-B14F-4D97-AF65-F5344CB8AC3E}">
        <p14:creationId xmlns:p14="http://schemas.microsoft.com/office/powerpoint/2010/main" val="147295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E2E889-2DF8-35A4-D232-8167100278E5}"/>
              </a:ext>
            </a:extLst>
          </p:cNvPr>
          <p:cNvSpPr txBox="1"/>
          <p:nvPr/>
        </p:nvSpPr>
        <p:spPr>
          <a:xfrm>
            <a:off x="639812" y="1927994"/>
            <a:ext cx="5982101" cy="2446824"/>
          </a:xfrm>
          <a:prstGeom prst="rect">
            <a:avLst/>
          </a:prstGeom>
          <a:noFill/>
        </p:spPr>
        <p:txBody>
          <a:bodyPr wrap="square" rtlCol="0">
            <a:spAutoFit/>
          </a:bodyPr>
          <a:lstStyle/>
          <a:p>
            <a:pPr>
              <a:lnSpc>
                <a:spcPct val="150000"/>
              </a:lnSpc>
            </a:pPr>
            <a:r>
              <a:rPr lang="en-US" altLang="zh-CN"/>
              <a:t>B+TreeLeafPage </a:t>
            </a:r>
            <a:r>
              <a:rPr lang="zh-CN" altLang="en-US"/>
              <a:t>的结构和 </a:t>
            </a:r>
            <a:r>
              <a:rPr lang="en-US" altLang="zh-CN"/>
              <a:t>BPlusTreeInternalPage </a:t>
            </a:r>
            <a:r>
              <a:rPr lang="zh-CN" altLang="en-US"/>
              <a:t>相似，只是在 </a:t>
            </a:r>
            <a:r>
              <a:rPr lang="en-US" altLang="zh-CN"/>
              <a:t>header </a:t>
            </a:r>
            <a:r>
              <a:rPr lang="zh-CN" altLang="en-US"/>
              <a:t>区域多了一个 </a:t>
            </a:r>
            <a:r>
              <a:rPr lang="en-US" altLang="zh-CN"/>
              <a:t>next_page_id_ </a:t>
            </a:r>
            <a:r>
              <a:rPr lang="zh-CN" altLang="en-US"/>
              <a:t>字段，该字段是下一个叶节点的指针，用于将叶节点串成单向链表。同时 </a:t>
            </a:r>
            <a:r>
              <a:rPr lang="en-US" altLang="zh-CN"/>
              <a:t>array </a:t>
            </a:r>
            <a:r>
              <a:rPr lang="zh-CN" altLang="en-US"/>
              <a:t>内部键值对存放的是 </a:t>
            </a:r>
            <a:r>
              <a:rPr lang="en-US" altLang="zh-CN"/>
              <a:t>key | RID</a:t>
            </a:r>
            <a:r>
              <a:rPr lang="zh-CN" altLang="en-US"/>
              <a:t>，指向实际数据的位置。</a:t>
            </a:r>
          </a:p>
          <a:p>
            <a:endParaRPr lang="zh-CN" altLang="en-US"/>
          </a:p>
        </p:txBody>
      </p:sp>
      <p:sp>
        <p:nvSpPr>
          <p:cNvPr id="3" name="文本框 2">
            <a:extLst>
              <a:ext uri="{FF2B5EF4-FFF2-40B4-BE49-F238E27FC236}">
                <a16:creationId xmlns:a16="http://schemas.microsoft.com/office/drawing/2014/main" id="{664035CA-955C-0A11-EB82-C3277A1B2175}"/>
              </a:ext>
            </a:extLst>
          </p:cNvPr>
          <p:cNvSpPr txBox="1"/>
          <p:nvPr/>
        </p:nvSpPr>
        <p:spPr>
          <a:xfrm>
            <a:off x="524309" y="1350564"/>
            <a:ext cx="6097604" cy="369332"/>
          </a:xfrm>
          <a:prstGeom prst="rect">
            <a:avLst/>
          </a:prstGeom>
          <a:noFill/>
        </p:spPr>
        <p:txBody>
          <a:bodyPr wrap="square">
            <a:spAutoFit/>
          </a:bodyPr>
          <a:lstStyle/>
          <a:p>
            <a:r>
              <a:rPr lang="zh-CN" altLang="en-US" b="1"/>
              <a:t>（</a:t>
            </a:r>
            <a:r>
              <a:rPr lang="en-US" altLang="zh-CN" b="1"/>
              <a:t>2</a:t>
            </a:r>
            <a:r>
              <a:rPr lang="zh-CN" altLang="en-US" b="1"/>
              <a:t>）</a:t>
            </a:r>
            <a:r>
              <a:rPr lang="en-US" altLang="zh-CN" b="1"/>
              <a:t>B+ Tree Leaf Page</a:t>
            </a:r>
          </a:p>
        </p:txBody>
      </p:sp>
      <p:pic>
        <p:nvPicPr>
          <p:cNvPr id="4098" name="Picture 2">
            <a:extLst>
              <a:ext uri="{FF2B5EF4-FFF2-40B4-BE49-F238E27FC236}">
                <a16:creationId xmlns:a16="http://schemas.microsoft.com/office/drawing/2014/main" id="{75337AF9-852C-8FF1-654E-C13A119CB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439" y="0"/>
            <a:ext cx="4664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710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10;&#10;AI 生成的内容可能不正确。">
            <a:extLst>
              <a:ext uri="{FF2B5EF4-FFF2-40B4-BE49-F238E27FC236}">
                <a16:creationId xmlns:a16="http://schemas.microsoft.com/office/drawing/2014/main" id="{0DCB0C1B-E9A5-F41F-83A8-DE516DB319B5}"/>
              </a:ext>
            </a:extLst>
          </p:cNvPr>
          <p:cNvPicPr>
            <a:picLocks noChangeAspect="1"/>
          </p:cNvPicPr>
          <p:nvPr/>
        </p:nvPicPr>
        <p:blipFill>
          <a:blip r:embed="rId2"/>
          <a:stretch>
            <a:fillRect/>
          </a:stretch>
        </p:blipFill>
        <p:spPr>
          <a:xfrm>
            <a:off x="416639" y="452388"/>
            <a:ext cx="8361860" cy="6405612"/>
          </a:xfrm>
          <a:prstGeom prst="rect">
            <a:avLst/>
          </a:prstGeom>
        </p:spPr>
      </p:pic>
      <p:sp>
        <p:nvSpPr>
          <p:cNvPr id="5" name="文本框 4">
            <a:extLst>
              <a:ext uri="{FF2B5EF4-FFF2-40B4-BE49-F238E27FC236}">
                <a16:creationId xmlns:a16="http://schemas.microsoft.com/office/drawing/2014/main" id="{6AAB36DE-D974-05FB-A25F-83BB5C5DA464}"/>
              </a:ext>
            </a:extLst>
          </p:cNvPr>
          <p:cNvSpPr txBox="1"/>
          <p:nvPr/>
        </p:nvSpPr>
        <p:spPr>
          <a:xfrm>
            <a:off x="416639" y="0"/>
            <a:ext cx="6097604" cy="369332"/>
          </a:xfrm>
          <a:prstGeom prst="rect">
            <a:avLst/>
          </a:prstGeom>
          <a:noFill/>
        </p:spPr>
        <p:txBody>
          <a:bodyPr wrap="square">
            <a:spAutoFit/>
          </a:bodyPr>
          <a:lstStyle/>
          <a:p>
            <a:r>
              <a:rPr lang="zh-CN" altLang="en-US">
                <a:solidFill>
                  <a:srgbClr val="4C4948"/>
                </a:solidFill>
                <a:latin typeface="-apple-system"/>
              </a:rPr>
              <a:t>叶子</a:t>
            </a:r>
            <a:r>
              <a:rPr lang="zh-CN" altLang="en-US" b="0" i="0">
                <a:solidFill>
                  <a:srgbClr val="4C4948"/>
                </a:solidFill>
                <a:effectLst/>
                <a:latin typeface="-apple-system"/>
              </a:rPr>
              <a:t>节点页声明如下：</a:t>
            </a:r>
            <a:endParaRPr lang="zh-CN" altLang="en-US"/>
          </a:p>
        </p:txBody>
      </p:sp>
    </p:spTree>
    <p:extLst>
      <p:ext uri="{BB962C8B-B14F-4D97-AF65-F5344CB8AC3E}">
        <p14:creationId xmlns:p14="http://schemas.microsoft.com/office/powerpoint/2010/main" val="3491353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ACAE8-6B7F-99F1-2BC5-BA61EED1D4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3AB0F08-BAF5-99BD-152F-9C9AE94DF326}"/>
              </a:ext>
            </a:extLst>
          </p:cNvPr>
          <p:cNvSpPr txBox="1"/>
          <p:nvPr/>
        </p:nvSpPr>
        <p:spPr>
          <a:xfrm>
            <a:off x="565483" y="89654"/>
            <a:ext cx="6097604" cy="369332"/>
          </a:xfrm>
          <a:prstGeom prst="rect">
            <a:avLst/>
          </a:prstGeom>
          <a:noFill/>
        </p:spPr>
        <p:txBody>
          <a:bodyPr wrap="square">
            <a:spAutoFit/>
          </a:bodyPr>
          <a:lstStyle/>
          <a:p>
            <a:pPr algn="l">
              <a:spcBef>
                <a:spcPts val="750"/>
              </a:spcBef>
              <a:spcAft>
                <a:spcPts val="750"/>
              </a:spcAft>
              <a:buNone/>
            </a:pPr>
            <a:r>
              <a:rPr lang="en-US" altLang="zh-CN" b="1" i="0">
                <a:solidFill>
                  <a:srgbClr val="4C4948"/>
                </a:solidFill>
                <a:effectLst/>
                <a:latin typeface="-apple-system"/>
              </a:rPr>
              <a:t>B+ Tree </a:t>
            </a:r>
            <a:r>
              <a:rPr lang="zh-CN" altLang="en-US" b="1" i="0">
                <a:solidFill>
                  <a:srgbClr val="4C4948"/>
                </a:solidFill>
                <a:effectLst/>
                <a:latin typeface="-apple-system"/>
              </a:rPr>
              <a:t>查找</a:t>
            </a:r>
          </a:p>
        </p:txBody>
      </p:sp>
      <p:sp>
        <p:nvSpPr>
          <p:cNvPr id="7" name="文本框 6">
            <a:extLst>
              <a:ext uri="{FF2B5EF4-FFF2-40B4-BE49-F238E27FC236}">
                <a16:creationId xmlns:a16="http://schemas.microsoft.com/office/drawing/2014/main" id="{C812A10D-AC3F-F348-EC46-E95B5C36F754}"/>
              </a:ext>
            </a:extLst>
          </p:cNvPr>
          <p:cNvSpPr txBox="1"/>
          <p:nvPr/>
        </p:nvSpPr>
        <p:spPr>
          <a:xfrm>
            <a:off x="565482" y="458986"/>
            <a:ext cx="8222381" cy="923330"/>
          </a:xfrm>
          <a:prstGeom prst="rect">
            <a:avLst/>
          </a:prstGeom>
          <a:noFill/>
        </p:spPr>
        <p:txBody>
          <a:bodyPr wrap="square">
            <a:spAutoFit/>
          </a:bodyPr>
          <a:lstStyle/>
          <a:p>
            <a:r>
              <a:rPr lang="en-US" altLang="zh-CN">
                <a:solidFill>
                  <a:srgbClr val="4C4948"/>
                </a:solidFill>
                <a:latin typeface="-apple-system"/>
              </a:rPr>
              <a:t>B+ </a:t>
            </a:r>
            <a:r>
              <a:rPr lang="zh-CN" altLang="en-US">
                <a:solidFill>
                  <a:srgbClr val="4C4948"/>
                </a:solidFill>
                <a:latin typeface="-apple-system"/>
              </a:rPr>
              <a:t>树的搜索，先从根节点开始，将内部节点与搜索的 </a:t>
            </a:r>
            <a:r>
              <a:rPr lang="en-US" altLang="zh-CN">
                <a:solidFill>
                  <a:srgbClr val="4C4948"/>
                </a:solidFill>
                <a:latin typeface="-apple-system"/>
              </a:rPr>
              <a:t>key</a:t>
            </a:r>
            <a:r>
              <a:rPr lang="zh-CN" altLang="en-US">
                <a:solidFill>
                  <a:srgbClr val="4C4948"/>
                </a:solidFill>
                <a:latin typeface="-apple-system"/>
              </a:rPr>
              <a:t> 进行二分搜索，找出包含 </a:t>
            </a:r>
            <a:r>
              <a:rPr lang="en-US" altLang="zh-CN">
                <a:solidFill>
                  <a:srgbClr val="4C4948"/>
                </a:solidFill>
                <a:latin typeface="-apple-system"/>
              </a:rPr>
              <a:t>key</a:t>
            </a:r>
            <a:r>
              <a:rPr lang="zh-CN" altLang="en-US">
                <a:solidFill>
                  <a:srgbClr val="4C4948"/>
                </a:solidFill>
                <a:latin typeface="-apple-system"/>
              </a:rPr>
              <a:t> 的子节点的指针，然后向缓冲池要子节点页，接着在子节点上重复上述过程直到叶节点为止，最后在叶节点上进行二分搜索</a:t>
            </a:r>
            <a:r>
              <a:rPr lang="zh-CN" altLang="en-US" b="0" i="0">
                <a:solidFill>
                  <a:srgbClr val="4C4948"/>
                </a:solidFill>
                <a:effectLst/>
                <a:latin typeface="-apple-system"/>
              </a:rPr>
              <a:t>。</a:t>
            </a:r>
            <a:endParaRPr lang="zh-CN" altLang="en-US"/>
          </a:p>
        </p:txBody>
      </p:sp>
      <p:pic>
        <p:nvPicPr>
          <p:cNvPr id="10" name="图片 9" descr="文本&#10;&#10;AI 生成的内容可能不正确。">
            <a:extLst>
              <a:ext uri="{FF2B5EF4-FFF2-40B4-BE49-F238E27FC236}">
                <a16:creationId xmlns:a16="http://schemas.microsoft.com/office/drawing/2014/main" id="{43BA7616-01B8-F7F6-E3A2-0F61912E206E}"/>
              </a:ext>
            </a:extLst>
          </p:cNvPr>
          <p:cNvPicPr>
            <a:picLocks noChangeAspect="1"/>
          </p:cNvPicPr>
          <p:nvPr/>
        </p:nvPicPr>
        <p:blipFill>
          <a:blip r:embed="rId2"/>
          <a:stretch>
            <a:fillRect/>
          </a:stretch>
        </p:blipFill>
        <p:spPr>
          <a:xfrm>
            <a:off x="565482" y="1495498"/>
            <a:ext cx="5650513" cy="5362502"/>
          </a:xfrm>
          <a:prstGeom prst="rect">
            <a:avLst/>
          </a:prstGeom>
        </p:spPr>
      </p:pic>
      <p:cxnSp>
        <p:nvCxnSpPr>
          <p:cNvPr id="12" name="直接箭头连接符 11">
            <a:extLst>
              <a:ext uri="{FF2B5EF4-FFF2-40B4-BE49-F238E27FC236}">
                <a16:creationId xmlns:a16="http://schemas.microsoft.com/office/drawing/2014/main" id="{95D20881-FE2E-7B33-AE12-A735DB288106}"/>
              </a:ext>
            </a:extLst>
          </p:cNvPr>
          <p:cNvCxnSpPr>
            <a:cxnSpLocks/>
          </p:cNvCxnSpPr>
          <p:nvPr/>
        </p:nvCxnSpPr>
        <p:spPr>
          <a:xfrm flipH="1">
            <a:off x="6302610" y="2509998"/>
            <a:ext cx="1000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EDCDB588-9FC2-A15B-6087-08B115257DE6}"/>
              </a:ext>
            </a:extLst>
          </p:cNvPr>
          <p:cNvSpPr txBox="1"/>
          <p:nvPr/>
        </p:nvSpPr>
        <p:spPr>
          <a:xfrm>
            <a:off x="7389541" y="2325332"/>
            <a:ext cx="1386746" cy="369332"/>
          </a:xfrm>
          <a:prstGeom prst="rect">
            <a:avLst/>
          </a:prstGeom>
          <a:noFill/>
        </p:spPr>
        <p:txBody>
          <a:bodyPr wrap="square" rtlCol="0">
            <a:spAutoFit/>
          </a:bodyPr>
          <a:lstStyle/>
          <a:p>
            <a:r>
              <a:rPr lang="zh-CN" altLang="en-US"/>
              <a:t>找到叶节点</a:t>
            </a:r>
          </a:p>
        </p:txBody>
      </p:sp>
    </p:spTree>
    <p:extLst>
      <p:ext uri="{BB962C8B-B14F-4D97-AF65-F5344CB8AC3E}">
        <p14:creationId xmlns:p14="http://schemas.microsoft.com/office/powerpoint/2010/main" val="338474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4665" y="86995"/>
            <a:ext cx="10515600" cy="1325563"/>
          </a:xfrm>
        </p:spPr>
        <p:txBody>
          <a:bodyPr/>
          <a:lstStyle/>
          <a:p>
            <a:r>
              <a:rPr lang="zh-CN" altLang="en-US">
                <a:sym typeface="+mn-ea"/>
              </a:rPr>
              <a:t>代码实现部分：</a:t>
            </a:r>
            <a:endParaRPr lang="zh-CN" altLang="en-US"/>
          </a:p>
        </p:txBody>
      </p:sp>
      <p:sp>
        <p:nvSpPr>
          <p:cNvPr id="3" name="内容占位符 2"/>
          <p:cNvSpPr>
            <a:spLocks noGrp="1"/>
          </p:cNvSpPr>
          <p:nvPr>
            <p:ph idx="1"/>
          </p:nvPr>
        </p:nvSpPr>
        <p:spPr>
          <a:xfrm>
            <a:off x="494665" y="1189355"/>
            <a:ext cx="10515600" cy="4351338"/>
          </a:xfrm>
        </p:spPr>
        <p:txBody>
          <a:bodyPr>
            <a:noAutofit/>
          </a:bodyPr>
          <a:lstStyle/>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sym typeface="+mn-ea"/>
              </a:rPr>
              <a:t>2. ExtendibleHashTable </a:t>
            </a:r>
            <a:r>
              <a:rPr lang="zh-CN" altLang="en-US" sz="2300">
                <a:latin typeface="宋体" panose="02010600030101010101" pitchFamily="2" charset="-122"/>
                <a:ea typeface="宋体" panose="02010600030101010101" pitchFamily="2" charset="-122"/>
                <a:cs typeface="宋体" panose="02010600030101010101" pitchFamily="2" charset="-122"/>
                <a:sym typeface="+mn-ea"/>
              </a:rPr>
              <a:t>主类需实现的功能</a:t>
            </a:r>
            <a:endParaRPr lang="zh-CN" altLang="en-US" sz="23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300">
                <a:latin typeface="宋体" panose="02010600030101010101" pitchFamily="2" charset="-122"/>
                <a:ea typeface="宋体" panose="02010600030101010101" pitchFamily="2" charset="-122"/>
                <a:cs typeface="宋体" panose="02010600030101010101" pitchFamily="2" charset="-122"/>
              </a:rPr>
              <a:t>查询接口：</a:t>
            </a:r>
          </a:p>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rPr>
              <a:t>GetGlobalDepth() const</a:t>
            </a:r>
            <a:r>
              <a:rPr lang="zh-CN" altLang="en-US" sz="2300">
                <a:latin typeface="宋体" panose="02010600030101010101" pitchFamily="2" charset="-122"/>
                <a:ea typeface="宋体" panose="02010600030101010101" pitchFamily="2" charset="-122"/>
                <a:cs typeface="宋体" panose="02010600030101010101" pitchFamily="2" charset="-122"/>
              </a:rPr>
              <a:t>：返回</a:t>
            </a:r>
            <a:r>
              <a:rPr lang="en-US" altLang="zh-CN" sz="2300">
                <a:latin typeface="宋体" panose="02010600030101010101" pitchFamily="2" charset="-122"/>
                <a:ea typeface="宋体" panose="02010600030101010101" pitchFamily="2" charset="-122"/>
                <a:cs typeface="宋体" panose="02010600030101010101" pitchFamily="2" charset="-122"/>
              </a:rPr>
              <a:t> global_depth_</a:t>
            </a:r>
            <a:r>
              <a:rPr lang="zh-CN" altLang="en-US" sz="2300">
                <a:latin typeface="宋体" panose="02010600030101010101" pitchFamily="2" charset="-122"/>
                <a:ea typeface="宋体" panose="02010600030101010101" pitchFamily="2" charset="-122"/>
                <a:cs typeface="宋体" panose="02010600030101010101" pitchFamily="2" charset="-122"/>
              </a:rPr>
              <a:t>（需通过加锁的</a:t>
            </a:r>
            <a:r>
              <a:rPr lang="en-US" altLang="zh-CN" sz="2300">
                <a:latin typeface="宋体" panose="02010600030101010101" pitchFamily="2" charset="-122"/>
                <a:ea typeface="宋体" panose="02010600030101010101" pitchFamily="2" charset="-122"/>
                <a:cs typeface="宋体" panose="02010600030101010101" pitchFamily="2" charset="-122"/>
              </a:rPr>
              <a:t> GetGlobalDepthInternal </a:t>
            </a:r>
            <a:r>
              <a:rPr lang="zh-CN" altLang="en-US" sz="2300">
                <a:latin typeface="宋体" panose="02010600030101010101" pitchFamily="2" charset="-122"/>
                <a:ea typeface="宋体" panose="02010600030101010101" pitchFamily="2" charset="-122"/>
                <a:cs typeface="宋体" panose="02010600030101010101" pitchFamily="2" charset="-122"/>
              </a:rPr>
              <a:t>获取，保证线程安全）。</a:t>
            </a:r>
          </a:p>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rPr>
              <a:t>GetLocalDepth(int dir_index) const</a:t>
            </a:r>
            <a:r>
              <a:rPr lang="zh-CN" altLang="en-US" sz="2300">
                <a:latin typeface="宋体" panose="02010600030101010101" pitchFamily="2" charset="-122"/>
                <a:ea typeface="宋体" panose="02010600030101010101" pitchFamily="2" charset="-122"/>
                <a:cs typeface="宋体" panose="02010600030101010101" pitchFamily="2" charset="-122"/>
              </a:rPr>
              <a:t>：传入目录索引，返回该索引指向桶的局部深度（通过</a:t>
            </a:r>
            <a:r>
              <a:rPr lang="en-US" altLang="zh-CN" sz="2300">
                <a:latin typeface="宋体" panose="02010600030101010101" pitchFamily="2" charset="-122"/>
                <a:ea typeface="宋体" panose="02010600030101010101" pitchFamily="2" charset="-122"/>
                <a:cs typeface="宋体" panose="02010600030101010101" pitchFamily="2" charset="-122"/>
              </a:rPr>
              <a:t> GetLocalDepthInternal </a:t>
            </a:r>
            <a:r>
              <a:rPr lang="zh-CN" altLang="en-US" sz="2300">
                <a:latin typeface="宋体" panose="02010600030101010101" pitchFamily="2" charset="-122"/>
                <a:ea typeface="宋体" panose="02010600030101010101" pitchFamily="2" charset="-122"/>
                <a:cs typeface="宋体" panose="02010600030101010101" pitchFamily="2" charset="-122"/>
              </a:rPr>
              <a:t>实现）。</a:t>
            </a:r>
          </a:p>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rPr>
              <a:t>GetNumBuckets() const</a:t>
            </a:r>
            <a:r>
              <a:rPr lang="zh-CN" altLang="en-US" sz="2300">
                <a:latin typeface="宋体" panose="02010600030101010101" pitchFamily="2" charset="-122"/>
                <a:ea typeface="宋体" panose="02010600030101010101" pitchFamily="2" charset="-122"/>
                <a:cs typeface="宋体" panose="02010600030101010101" pitchFamily="2" charset="-122"/>
              </a:rPr>
              <a:t>：返回</a:t>
            </a:r>
            <a:r>
              <a:rPr lang="en-US" altLang="zh-CN" sz="2300">
                <a:latin typeface="宋体" panose="02010600030101010101" pitchFamily="2" charset="-122"/>
                <a:ea typeface="宋体" panose="02010600030101010101" pitchFamily="2" charset="-122"/>
                <a:cs typeface="宋体" panose="02010600030101010101" pitchFamily="2" charset="-122"/>
              </a:rPr>
              <a:t> num_buckets_</a:t>
            </a:r>
            <a:r>
              <a:rPr lang="zh-CN" altLang="en-US" sz="2300">
                <a:latin typeface="宋体" panose="02010600030101010101" pitchFamily="2" charset="-122"/>
                <a:ea typeface="宋体" panose="02010600030101010101" pitchFamily="2" charset="-122"/>
                <a:cs typeface="宋体" panose="02010600030101010101" pitchFamily="2" charset="-122"/>
              </a:rPr>
              <a:t>（通过</a:t>
            </a:r>
            <a:r>
              <a:rPr lang="en-US" altLang="zh-CN" sz="2300">
                <a:latin typeface="宋体" panose="02010600030101010101" pitchFamily="2" charset="-122"/>
                <a:ea typeface="宋体" panose="02010600030101010101" pitchFamily="2" charset="-122"/>
                <a:cs typeface="宋体" panose="02010600030101010101" pitchFamily="2" charset="-122"/>
              </a:rPr>
              <a:t> GetNumBucketsInternal </a:t>
            </a:r>
            <a:r>
              <a:rPr lang="zh-CN" altLang="en-US" sz="2300">
                <a:latin typeface="宋体" panose="02010600030101010101" pitchFamily="2" charset="-122"/>
                <a:ea typeface="宋体" panose="02010600030101010101" pitchFamily="2" charset="-122"/>
                <a:cs typeface="宋体" panose="02010600030101010101" pitchFamily="2" charset="-122"/>
              </a:rPr>
              <a:t>实现）。</a:t>
            </a:r>
          </a:p>
          <a:p>
            <a:pPr marL="0" indent="0">
              <a:buNone/>
            </a:pPr>
            <a:r>
              <a:rPr lang="zh-CN" altLang="en-US" sz="2300">
                <a:latin typeface="宋体" panose="02010600030101010101" pitchFamily="2" charset="-122"/>
                <a:ea typeface="宋体" panose="02010600030101010101" pitchFamily="2" charset="-122"/>
                <a:cs typeface="宋体" panose="02010600030101010101" pitchFamily="2" charset="-122"/>
              </a:rPr>
              <a:t>私有辅助方法：</a:t>
            </a:r>
          </a:p>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rPr>
              <a:t>IndexOf(const K &amp;key)</a:t>
            </a:r>
            <a:r>
              <a:rPr lang="zh-CN" altLang="en-US" sz="2300">
                <a:latin typeface="宋体" panose="02010600030101010101" pitchFamily="2" charset="-122"/>
                <a:ea typeface="宋体" panose="02010600030101010101" pitchFamily="2" charset="-122"/>
                <a:cs typeface="宋体" panose="02010600030101010101" pitchFamily="2" charset="-122"/>
              </a:rPr>
              <a:t>：已提供框架，需实现通过哈希函数计算键的哈希值，再截取低</a:t>
            </a:r>
            <a:r>
              <a:rPr lang="en-US" altLang="zh-CN" sz="2300">
                <a:latin typeface="宋体" panose="02010600030101010101" pitchFamily="2" charset="-122"/>
                <a:ea typeface="宋体" panose="02010600030101010101" pitchFamily="2" charset="-122"/>
                <a:cs typeface="宋体" panose="02010600030101010101" pitchFamily="2" charset="-122"/>
              </a:rPr>
              <a:t> global_depth_ </a:t>
            </a:r>
            <a:r>
              <a:rPr lang="zh-CN" altLang="en-US" sz="2300">
                <a:latin typeface="宋体" panose="02010600030101010101" pitchFamily="2" charset="-122"/>
                <a:ea typeface="宋体" panose="02010600030101010101" pitchFamily="2" charset="-122"/>
                <a:cs typeface="宋体" panose="02010600030101010101" pitchFamily="2" charset="-122"/>
              </a:rPr>
              <a:t>位得到目录索引。</a:t>
            </a:r>
          </a:p>
          <a:p>
            <a:pPr marL="0" indent="0">
              <a:buNone/>
            </a:pPr>
            <a:r>
              <a:rPr lang="en-US" altLang="zh-CN" sz="2300">
                <a:latin typeface="宋体" panose="02010600030101010101" pitchFamily="2" charset="-122"/>
                <a:ea typeface="宋体" panose="02010600030101010101" pitchFamily="2" charset="-122"/>
                <a:cs typeface="宋体" panose="02010600030101010101" pitchFamily="2" charset="-122"/>
              </a:rPr>
              <a:t>SplitBucket(std::shared_ptr&lt;Bucket&gt; bucket, size_t bucket_idx)</a:t>
            </a:r>
            <a:r>
              <a:rPr lang="zh-CN" altLang="en-US" sz="2300">
                <a:latin typeface="宋体" panose="02010600030101010101" pitchFamily="2" charset="-122"/>
                <a:ea typeface="宋体" panose="02010600030101010101" pitchFamily="2" charset="-122"/>
                <a:cs typeface="宋体" panose="02010600030101010101" pitchFamily="2" charset="-122"/>
              </a:rPr>
              <a:t>：实现桶拆分逻辑，包括创建新桶、更新局部深度、目录扩容（若局部深度等于全局深度）、重新分配键值对、更新目录指针。</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文本&#10;&#10;AI 生成的内容可能不正确。">
            <a:extLst>
              <a:ext uri="{FF2B5EF4-FFF2-40B4-BE49-F238E27FC236}">
                <a16:creationId xmlns:a16="http://schemas.microsoft.com/office/drawing/2014/main" id="{8C107C50-3746-12C2-6D3B-5F18CD8EE28F}"/>
              </a:ext>
            </a:extLst>
          </p:cNvPr>
          <p:cNvPicPr>
            <a:picLocks noChangeAspect="1"/>
          </p:cNvPicPr>
          <p:nvPr/>
        </p:nvPicPr>
        <p:blipFill>
          <a:blip r:embed="rId2"/>
          <a:stretch>
            <a:fillRect/>
          </a:stretch>
        </p:blipFill>
        <p:spPr>
          <a:xfrm>
            <a:off x="449981" y="672169"/>
            <a:ext cx="10018504" cy="6069230"/>
          </a:xfrm>
          <a:prstGeom prst="rect">
            <a:avLst/>
          </a:prstGeom>
        </p:spPr>
      </p:pic>
      <p:sp>
        <p:nvSpPr>
          <p:cNvPr id="7" name="文本框 6">
            <a:extLst>
              <a:ext uri="{FF2B5EF4-FFF2-40B4-BE49-F238E27FC236}">
                <a16:creationId xmlns:a16="http://schemas.microsoft.com/office/drawing/2014/main" id="{3A8D7A95-4507-011E-48BA-3600002B570F}"/>
              </a:ext>
            </a:extLst>
          </p:cNvPr>
          <p:cNvSpPr txBox="1"/>
          <p:nvPr/>
        </p:nvSpPr>
        <p:spPr>
          <a:xfrm>
            <a:off x="374352" y="218366"/>
            <a:ext cx="7474760" cy="369332"/>
          </a:xfrm>
          <a:prstGeom prst="rect">
            <a:avLst/>
          </a:prstGeom>
          <a:noFill/>
        </p:spPr>
        <p:txBody>
          <a:bodyPr wrap="square" rtlCol="0">
            <a:spAutoFit/>
          </a:bodyPr>
          <a:lstStyle/>
          <a:p>
            <a:r>
              <a:rPr lang="zh-CN" altLang="en-US"/>
              <a:t>根据给定的键，查找并返回与该键关联的值</a:t>
            </a:r>
          </a:p>
        </p:txBody>
      </p:sp>
    </p:spTree>
    <p:extLst>
      <p:ext uri="{BB962C8B-B14F-4D97-AF65-F5344CB8AC3E}">
        <p14:creationId xmlns:p14="http://schemas.microsoft.com/office/powerpoint/2010/main" val="1475992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96E2C-B259-5AC9-5CC0-02D9ED1A76F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FEE8B93-FA7A-DF14-BD90-86CA27F3C1A2}"/>
              </a:ext>
            </a:extLst>
          </p:cNvPr>
          <p:cNvSpPr txBox="1"/>
          <p:nvPr/>
        </p:nvSpPr>
        <p:spPr>
          <a:xfrm>
            <a:off x="317634" y="0"/>
            <a:ext cx="6420050" cy="369332"/>
          </a:xfrm>
          <a:prstGeom prst="rect">
            <a:avLst/>
          </a:prstGeom>
          <a:noFill/>
        </p:spPr>
        <p:txBody>
          <a:bodyPr wrap="square" rtlCol="0">
            <a:spAutoFit/>
          </a:bodyPr>
          <a:lstStyle/>
          <a:p>
            <a:r>
              <a:rPr lang="zh-CN" altLang="en-US"/>
              <a:t>其中，内部节点二分查找 </a:t>
            </a:r>
            <a:r>
              <a:rPr lang="en-US" altLang="zh-CN"/>
              <a:t>InternalPage::LoopUp() </a:t>
            </a:r>
            <a:r>
              <a:rPr lang="zh-CN" altLang="en-US"/>
              <a:t>的实现如下</a:t>
            </a:r>
          </a:p>
        </p:txBody>
      </p:sp>
      <p:pic>
        <p:nvPicPr>
          <p:cNvPr id="6" name="图片 5" descr="文本&#10;&#10;AI 生成的内容可能不正确。">
            <a:extLst>
              <a:ext uri="{FF2B5EF4-FFF2-40B4-BE49-F238E27FC236}">
                <a16:creationId xmlns:a16="http://schemas.microsoft.com/office/drawing/2014/main" id="{54972294-F241-38C7-2531-2BA4AD69C1D1}"/>
              </a:ext>
            </a:extLst>
          </p:cNvPr>
          <p:cNvPicPr>
            <a:picLocks noChangeAspect="1"/>
          </p:cNvPicPr>
          <p:nvPr/>
        </p:nvPicPr>
        <p:blipFill>
          <a:blip r:embed="rId2"/>
          <a:stretch>
            <a:fillRect/>
          </a:stretch>
        </p:blipFill>
        <p:spPr>
          <a:xfrm>
            <a:off x="428324" y="369332"/>
            <a:ext cx="10703294" cy="2779162"/>
          </a:xfrm>
          <a:prstGeom prst="rect">
            <a:avLst/>
          </a:prstGeom>
        </p:spPr>
      </p:pic>
      <p:sp>
        <p:nvSpPr>
          <p:cNvPr id="8" name="文本框 7">
            <a:extLst>
              <a:ext uri="{FF2B5EF4-FFF2-40B4-BE49-F238E27FC236}">
                <a16:creationId xmlns:a16="http://schemas.microsoft.com/office/drawing/2014/main" id="{1E0584BA-D263-014A-D380-BE74581A1523}"/>
              </a:ext>
            </a:extLst>
          </p:cNvPr>
          <p:cNvSpPr txBox="1"/>
          <p:nvPr/>
        </p:nvSpPr>
        <p:spPr>
          <a:xfrm>
            <a:off x="317634" y="3244334"/>
            <a:ext cx="6097604" cy="369332"/>
          </a:xfrm>
          <a:prstGeom prst="rect">
            <a:avLst/>
          </a:prstGeom>
          <a:noFill/>
        </p:spPr>
        <p:txBody>
          <a:bodyPr wrap="square">
            <a:spAutoFit/>
          </a:bodyPr>
          <a:lstStyle/>
          <a:p>
            <a:r>
              <a:rPr lang="zh-CN" altLang="en-US" b="0" i="0">
                <a:solidFill>
                  <a:srgbClr val="4C4948"/>
                </a:solidFill>
                <a:effectLst/>
                <a:latin typeface="-apple-system"/>
              </a:rPr>
              <a:t>叶节点二分查找的代码为：</a:t>
            </a:r>
            <a:endParaRPr lang="zh-CN" altLang="en-US"/>
          </a:p>
        </p:txBody>
      </p:sp>
      <p:pic>
        <p:nvPicPr>
          <p:cNvPr id="10" name="图片 9" descr="文本&#10;&#10;AI 生成的内容可能不正确。">
            <a:extLst>
              <a:ext uri="{FF2B5EF4-FFF2-40B4-BE49-F238E27FC236}">
                <a16:creationId xmlns:a16="http://schemas.microsoft.com/office/drawing/2014/main" id="{B74CB0A5-7A83-A4B1-F4E7-FFDD8CDCA950}"/>
              </a:ext>
            </a:extLst>
          </p:cNvPr>
          <p:cNvPicPr>
            <a:picLocks noChangeAspect="1"/>
          </p:cNvPicPr>
          <p:nvPr/>
        </p:nvPicPr>
        <p:blipFill>
          <a:blip r:embed="rId3"/>
          <a:stretch>
            <a:fillRect/>
          </a:stretch>
        </p:blipFill>
        <p:spPr>
          <a:xfrm>
            <a:off x="428324" y="3613666"/>
            <a:ext cx="10703294" cy="3410486"/>
          </a:xfrm>
          <a:prstGeom prst="rect">
            <a:avLst/>
          </a:prstGeom>
        </p:spPr>
      </p:pic>
    </p:spTree>
    <p:extLst>
      <p:ext uri="{BB962C8B-B14F-4D97-AF65-F5344CB8AC3E}">
        <p14:creationId xmlns:p14="http://schemas.microsoft.com/office/powerpoint/2010/main" val="2499281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6FD8-E2A4-7EA5-A373-712073CC063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CF31E5B-DA61-4361-F186-8F046CD84510}"/>
              </a:ext>
            </a:extLst>
          </p:cNvPr>
          <p:cNvSpPr txBox="1"/>
          <p:nvPr/>
        </p:nvSpPr>
        <p:spPr>
          <a:xfrm>
            <a:off x="392229" y="234032"/>
            <a:ext cx="6097604" cy="369332"/>
          </a:xfrm>
          <a:prstGeom prst="rect">
            <a:avLst/>
          </a:prstGeom>
          <a:noFill/>
        </p:spPr>
        <p:txBody>
          <a:bodyPr wrap="square">
            <a:spAutoFit/>
          </a:bodyPr>
          <a:lstStyle/>
          <a:p>
            <a:pPr algn="l">
              <a:spcBef>
                <a:spcPts val="750"/>
              </a:spcBef>
              <a:spcAft>
                <a:spcPts val="750"/>
              </a:spcAft>
              <a:buNone/>
            </a:pPr>
            <a:r>
              <a:rPr lang="en-US" altLang="zh-CN" b="1" i="0">
                <a:solidFill>
                  <a:srgbClr val="4C4948"/>
                </a:solidFill>
                <a:effectLst/>
                <a:latin typeface="-apple-system"/>
              </a:rPr>
              <a:t>B+ Tree </a:t>
            </a:r>
            <a:r>
              <a:rPr lang="zh-CN" altLang="en-US" b="1" i="0">
                <a:solidFill>
                  <a:srgbClr val="4C4948"/>
                </a:solidFill>
                <a:effectLst/>
                <a:latin typeface="-apple-system"/>
              </a:rPr>
              <a:t>插入</a:t>
            </a:r>
          </a:p>
        </p:txBody>
      </p:sp>
      <p:sp>
        <p:nvSpPr>
          <p:cNvPr id="4" name="文本框 3">
            <a:extLst>
              <a:ext uri="{FF2B5EF4-FFF2-40B4-BE49-F238E27FC236}">
                <a16:creationId xmlns:a16="http://schemas.microsoft.com/office/drawing/2014/main" id="{BA0D5440-FBAD-97A6-59B5-7F11BF135F21}"/>
              </a:ext>
            </a:extLst>
          </p:cNvPr>
          <p:cNvSpPr txBox="1"/>
          <p:nvPr/>
        </p:nvSpPr>
        <p:spPr>
          <a:xfrm>
            <a:off x="392229" y="834182"/>
            <a:ext cx="4237523" cy="1710084"/>
          </a:xfrm>
          <a:prstGeom prst="rect">
            <a:avLst/>
          </a:prstGeom>
          <a:noFill/>
        </p:spPr>
        <p:txBody>
          <a:bodyPr wrap="square" rtlCol="0">
            <a:spAutoFit/>
          </a:bodyPr>
          <a:lstStyle/>
          <a:p>
            <a:pPr>
              <a:lnSpc>
                <a:spcPct val="150000"/>
              </a:lnSpc>
            </a:pPr>
            <a:r>
              <a:rPr lang="zh-CN" altLang="en-US"/>
              <a:t>先判断树是否为空，如果是空的，新建一个叶节点作为根节点，插入键值对；如果不空，将键值对插到对应的叶节点 </a:t>
            </a:r>
            <a:r>
              <a:rPr lang="en-US" altLang="zh-CN"/>
              <a:t>N</a:t>
            </a:r>
            <a:r>
              <a:rPr lang="zh-CN" altLang="en-US"/>
              <a:t> 中。</a:t>
            </a:r>
          </a:p>
        </p:txBody>
      </p:sp>
      <p:pic>
        <p:nvPicPr>
          <p:cNvPr id="6" name="图片 5" descr="文本&#10;&#10;AI 生成的内容可能不正确。">
            <a:extLst>
              <a:ext uri="{FF2B5EF4-FFF2-40B4-BE49-F238E27FC236}">
                <a16:creationId xmlns:a16="http://schemas.microsoft.com/office/drawing/2014/main" id="{DA8DB90B-CD99-0B6C-6340-87BB94FAB194}"/>
              </a:ext>
            </a:extLst>
          </p:cNvPr>
          <p:cNvPicPr>
            <a:picLocks noChangeAspect="1"/>
          </p:cNvPicPr>
          <p:nvPr/>
        </p:nvPicPr>
        <p:blipFill>
          <a:blip r:embed="rId2"/>
          <a:stretch>
            <a:fillRect/>
          </a:stretch>
        </p:blipFill>
        <p:spPr>
          <a:xfrm>
            <a:off x="4879787" y="3214"/>
            <a:ext cx="7312213" cy="6854786"/>
          </a:xfrm>
          <a:prstGeom prst="rect">
            <a:avLst/>
          </a:prstGeom>
        </p:spPr>
      </p:pic>
    </p:spTree>
    <p:extLst>
      <p:ext uri="{BB962C8B-B14F-4D97-AF65-F5344CB8AC3E}">
        <p14:creationId xmlns:p14="http://schemas.microsoft.com/office/powerpoint/2010/main" val="1233516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3046-BD4D-EABB-C83E-F07E382584C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94964D5-FA93-A285-08AA-9FAF936B9F70}"/>
              </a:ext>
            </a:extLst>
          </p:cNvPr>
          <p:cNvSpPr txBox="1"/>
          <p:nvPr/>
        </p:nvSpPr>
        <p:spPr>
          <a:xfrm>
            <a:off x="392229" y="622390"/>
            <a:ext cx="4969043" cy="3577261"/>
          </a:xfrm>
          <a:prstGeom prst="rect">
            <a:avLst/>
          </a:prstGeom>
          <a:noFill/>
        </p:spPr>
        <p:txBody>
          <a:bodyPr wrap="square">
            <a:spAutoFit/>
          </a:bodyPr>
          <a:lstStyle/>
          <a:p>
            <a:pPr algn="l">
              <a:lnSpc>
                <a:spcPct val="150000"/>
              </a:lnSpc>
              <a:spcBef>
                <a:spcPts val="975"/>
              </a:spcBef>
              <a:buNone/>
            </a:pPr>
            <a:r>
              <a:rPr lang="zh-CN" altLang="en-US"/>
              <a:t>插入到叶子结点时：</a:t>
            </a:r>
            <a:endParaRPr lang="en-US" altLang="zh-CN"/>
          </a:p>
          <a:p>
            <a:pPr algn="l">
              <a:lnSpc>
                <a:spcPct val="150000"/>
              </a:lnSpc>
              <a:spcBef>
                <a:spcPts val="975"/>
              </a:spcBef>
              <a:buNone/>
            </a:pPr>
            <a:r>
              <a:rPr lang="zh-CN" altLang="en-US"/>
              <a:t>如果叶节点 </a:t>
            </a:r>
            <a:r>
              <a:rPr lang="en-US" altLang="zh-CN"/>
              <a:t>N</a:t>
            </a:r>
            <a:r>
              <a:rPr lang="zh-CN" altLang="en-US"/>
              <a:t> 没有满，那么直接插入就行，否则需要对叶节点 </a:t>
            </a:r>
            <a:r>
              <a:rPr lang="en-US" altLang="zh-CN"/>
              <a:t>N</a:t>
            </a:r>
            <a:r>
              <a:rPr lang="zh-CN" altLang="en-US"/>
              <a:t> 进行分裂操作：</a:t>
            </a:r>
          </a:p>
          <a:p>
            <a:pPr algn="l">
              <a:lnSpc>
                <a:spcPct val="150000"/>
              </a:lnSpc>
              <a:spcBef>
                <a:spcPts val="225"/>
              </a:spcBef>
              <a:buFont typeface="+mj-lt"/>
              <a:buAutoNum type="arabicPeriod"/>
            </a:pPr>
            <a:r>
              <a:rPr lang="zh-CN" altLang="en-US"/>
              <a:t>在缓冲池中新建一个页为叶节点 </a:t>
            </a:r>
            <a:r>
              <a:rPr lang="en-US" altLang="zh-CN"/>
              <a:t>N′</a:t>
            </a:r>
            <a:r>
              <a:rPr lang="zh-CN" altLang="en-US"/>
              <a:t>；</a:t>
            </a:r>
          </a:p>
          <a:p>
            <a:pPr algn="l">
              <a:lnSpc>
                <a:spcPct val="150000"/>
              </a:lnSpc>
              <a:spcBef>
                <a:spcPts val="225"/>
              </a:spcBef>
              <a:buFont typeface="+mj-lt"/>
              <a:buAutoNum type="arabicPeriod"/>
            </a:pPr>
            <a:r>
              <a:rPr lang="zh-CN" altLang="en-US"/>
              <a:t>将 </a:t>
            </a:r>
            <a:r>
              <a:rPr lang="en-US" altLang="zh-CN"/>
              <a:t>N</a:t>
            </a:r>
            <a:r>
              <a:rPr lang="zh-CN" altLang="en-US"/>
              <a:t> 的右半部分键值对移动到 </a:t>
            </a:r>
            <a:r>
              <a:rPr lang="en-US" altLang="zh-CN"/>
              <a:t>N′</a:t>
            </a:r>
            <a:r>
              <a:rPr lang="zh-CN" altLang="en-US"/>
              <a:t> 中，并更新 </a:t>
            </a:r>
            <a:r>
              <a:rPr lang="en-US" altLang="zh-CN"/>
              <a:t>next_page_id_</a:t>
            </a:r>
            <a:r>
              <a:rPr lang="zh-CN" altLang="en-US"/>
              <a:t> 指针；</a:t>
            </a:r>
          </a:p>
          <a:p>
            <a:pPr algn="l">
              <a:lnSpc>
                <a:spcPct val="150000"/>
              </a:lnSpc>
              <a:spcBef>
                <a:spcPts val="225"/>
              </a:spcBef>
              <a:buFont typeface="+mj-lt"/>
              <a:buAutoNum type="arabicPeriod"/>
            </a:pPr>
            <a:r>
              <a:rPr lang="zh-CN" altLang="en-US"/>
              <a:t>将 </a:t>
            </a:r>
            <a:r>
              <a:rPr lang="en-US" altLang="zh-CN"/>
              <a:t>N′</a:t>
            </a:r>
            <a:r>
              <a:rPr lang="zh-CN" altLang="en-US"/>
              <a:t> 最左侧的键 </a:t>
            </a:r>
            <a:r>
              <a:rPr lang="en-US" altLang="zh-CN"/>
              <a:t>K′</a:t>
            </a:r>
            <a:r>
              <a:rPr lang="zh-CN" altLang="en-US"/>
              <a:t> 和 </a:t>
            </a:r>
            <a:r>
              <a:rPr lang="en-US" altLang="zh-CN"/>
              <a:t>N′</a:t>
            </a:r>
            <a:r>
              <a:rPr lang="zh-CN" altLang="en-US"/>
              <a:t> 的指针插到 </a:t>
            </a:r>
            <a:r>
              <a:rPr lang="en-US" altLang="zh-CN"/>
              <a:t>N</a:t>
            </a:r>
            <a:r>
              <a:rPr lang="zh-CN" altLang="en-US"/>
              <a:t> 的父节点中</a:t>
            </a:r>
          </a:p>
        </p:txBody>
      </p:sp>
      <p:pic>
        <p:nvPicPr>
          <p:cNvPr id="5" name="图片 4" descr="文本&#10;&#10;AI 生成的内容可能不正确。">
            <a:extLst>
              <a:ext uri="{FF2B5EF4-FFF2-40B4-BE49-F238E27FC236}">
                <a16:creationId xmlns:a16="http://schemas.microsoft.com/office/drawing/2014/main" id="{F2E9EDE0-17D2-8A36-C06D-B9D9F4663318}"/>
              </a:ext>
            </a:extLst>
          </p:cNvPr>
          <p:cNvPicPr>
            <a:picLocks noChangeAspect="1"/>
          </p:cNvPicPr>
          <p:nvPr/>
        </p:nvPicPr>
        <p:blipFill>
          <a:blip r:embed="rId2"/>
          <a:stretch>
            <a:fillRect/>
          </a:stretch>
        </p:blipFill>
        <p:spPr>
          <a:xfrm>
            <a:off x="5864009" y="0"/>
            <a:ext cx="6327991" cy="6858000"/>
          </a:xfrm>
          <a:prstGeom prst="rect">
            <a:avLst/>
          </a:prstGeom>
        </p:spPr>
      </p:pic>
    </p:spTree>
    <p:extLst>
      <p:ext uri="{BB962C8B-B14F-4D97-AF65-F5344CB8AC3E}">
        <p14:creationId xmlns:p14="http://schemas.microsoft.com/office/powerpoint/2010/main" val="1690114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10;&#10;AI 生成的内容可能不正确。">
            <a:extLst>
              <a:ext uri="{FF2B5EF4-FFF2-40B4-BE49-F238E27FC236}">
                <a16:creationId xmlns:a16="http://schemas.microsoft.com/office/drawing/2014/main" id="{5EF14480-37CD-BE35-EEF7-AED64E92E767}"/>
              </a:ext>
            </a:extLst>
          </p:cNvPr>
          <p:cNvPicPr>
            <a:picLocks noChangeAspect="1"/>
          </p:cNvPicPr>
          <p:nvPr/>
        </p:nvPicPr>
        <p:blipFill>
          <a:blip r:embed="rId2"/>
          <a:stretch>
            <a:fillRect/>
          </a:stretch>
        </p:blipFill>
        <p:spPr>
          <a:xfrm>
            <a:off x="376038" y="509365"/>
            <a:ext cx="10213539" cy="6225623"/>
          </a:xfrm>
          <a:prstGeom prst="rect">
            <a:avLst/>
          </a:prstGeom>
        </p:spPr>
      </p:pic>
      <p:sp>
        <p:nvSpPr>
          <p:cNvPr id="4" name="文本框 3">
            <a:extLst>
              <a:ext uri="{FF2B5EF4-FFF2-40B4-BE49-F238E27FC236}">
                <a16:creationId xmlns:a16="http://schemas.microsoft.com/office/drawing/2014/main" id="{00BC9CF5-F58C-A2D0-66B4-1F76214DECA4}"/>
              </a:ext>
            </a:extLst>
          </p:cNvPr>
          <p:cNvSpPr txBox="1"/>
          <p:nvPr/>
        </p:nvSpPr>
        <p:spPr>
          <a:xfrm>
            <a:off x="305473" y="123012"/>
            <a:ext cx="7244395" cy="369332"/>
          </a:xfrm>
          <a:prstGeom prst="rect">
            <a:avLst/>
          </a:prstGeom>
          <a:noFill/>
        </p:spPr>
        <p:txBody>
          <a:bodyPr wrap="square">
            <a:spAutoFit/>
          </a:bodyPr>
          <a:lstStyle/>
          <a:p>
            <a:r>
              <a:rPr lang="zh-CN" altLang="en-US" b="0" i="0">
                <a:solidFill>
                  <a:srgbClr val="0F1115"/>
                </a:solidFill>
                <a:effectLst/>
                <a:latin typeface="quote-cjk-patch"/>
              </a:rPr>
              <a:t>在</a:t>
            </a:r>
            <a:r>
              <a:rPr lang="zh-CN" altLang="en-US" i="0">
                <a:solidFill>
                  <a:srgbClr val="0F1115"/>
                </a:solidFill>
                <a:effectLst/>
                <a:latin typeface="quote-cjk-patch"/>
              </a:rPr>
              <a:t>已排序</a:t>
            </a:r>
            <a:r>
              <a:rPr lang="zh-CN" altLang="en-US" b="0" i="0">
                <a:solidFill>
                  <a:srgbClr val="0F1115"/>
                </a:solidFill>
                <a:effectLst/>
                <a:latin typeface="quote-cjk-patch"/>
              </a:rPr>
              <a:t>的叶子节点数组中插入一个新的键值对，并保持数组有序。</a:t>
            </a:r>
            <a:endParaRPr lang="zh-CN" altLang="en-US"/>
          </a:p>
        </p:txBody>
      </p:sp>
    </p:spTree>
    <p:extLst>
      <p:ext uri="{BB962C8B-B14F-4D97-AF65-F5344CB8AC3E}">
        <p14:creationId xmlns:p14="http://schemas.microsoft.com/office/powerpoint/2010/main" val="267826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57655-01BB-1422-0CFC-B89A60875C0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DFD0F53-8921-9A70-5E0F-3EC9BD196A07}"/>
              </a:ext>
            </a:extLst>
          </p:cNvPr>
          <p:cNvSpPr txBox="1"/>
          <p:nvPr/>
        </p:nvSpPr>
        <p:spPr>
          <a:xfrm>
            <a:off x="356135" y="306222"/>
            <a:ext cx="6593305" cy="369332"/>
          </a:xfrm>
          <a:prstGeom prst="rect">
            <a:avLst/>
          </a:prstGeom>
          <a:noFill/>
        </p:spPr>
        <p:txBody>
          <a:bodyPr wrap="square" rtlCol="0">
            <a:spAutoFit/>
          </a:bodyPr>
          <a:lstStyle/>
          <a:p>
            <a:r>
              <a:rPr lang="zh-CN" altLang="en-US"/>
              <a:t>叶节点使用 </a:t>
            </a:r>
            <a:r>
              <a:rPr lang="en-US" altLang="zh-CN"/>
              <a:t>MoveHalfTo() </a:t>
            </a:r>
            <a:r>
              <a:rPr lang="zh-CN" altLang="en-US"/>
              <a:t>函数进行右半部分键值对的移动操作：</a:t>
            </a:r>
          </a:p>
        </p:txBody>
      </p:sp>
      <p:pic>
        <p:nvPicPr>
          <p:cNvPr id="6" name="图片 5" descr="文本&#10;&#10;AI 生成的内容可能不正确。">
            <a:extLst>
              <a:ext uri="{FF2B5EF4-FFF2-40B4-BE49-F238E27FC236}">
                <a16:creationId xmlns:a16="http://schemas.microsoft.com/office/drawing/2014/main" id="{EA0CBD8A-7065-1596-0774-86DB138CAF16}"/>
              </a:ext>
            </a:extLst>
          </p:cNvPr>
          <p:cNvPicPr>
            <a:picLocks noChangeAspect="1"/>
          </p:cNvPicPr>
          <p:nvPr/>
        </p:nvPicPr>
        <p:blipFill>
          <a:blip r:embed="rId2"/>
          <a:stretch>
            <a:fillRect/>
          </a:stretch>
        </p:blipFill>
        <p:spPr>
          <a:xfrm>
            <a:off x="356135" y="758161"/>
            <a:ext cx="10933146" cy="5652264"/>
          </a:xfrm>
          <a:prstGeom prst="rect">
            <a:avLst/>
          </a:prstGeom>
        </p:spPr>
      </p:pic>
    </p:spTree>
    <p:extLst>
      <p:ext uri="{BB962C8B-B14F-4D97-AF65-F5344CB8AC3E}">
        <p14:creationId xmlns:p14="http://schemas.microsoft.com/office/powerpoint/2010/main" val="2794133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F88EF-1C6D-583D-70EB-AA78ED49BD8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258F3B-31A9-8832-9104-1EB603BB7719}"/>
              </a:ext>
            </a:extLst>
          </p:cNvPr>
          <p:cNvSpPr txBox="1"/>
          <p:nvPr/>
        </p:nvSpPr>
        <p:spPr>
          <a:xfrm>
            <a:off x="404260" y="0"/>
            <a:ext cx="9683015" cy="1068113"/>
          </a:xfrm>
          <a:prstGeom prst="rect">
            <a:avLst/>
          </a:prstGeom>
          <a:noFill/>
        </p:spPr>
        <p:txBody>
          <a:bodyPr wrap="square" rtlCol="0">
            <a:spAutoFit/>
          </a:bodyPr>
          <a:lstStyle/>
          <a:p>
            <a:pPr>
              <a:lnSpc>
                <a:spcPct val="120000"/>
              </a:lnSpc>
            </a:pPr>
            <a:r>
              <a:rPr lang="zh-CN" altLang="en-US"/>
              <a:t>父节点的插入：如果父节点插入子节点传来的键值对之后也溢出了，需要进行分裂，并将新分裂出来的父节点的最左侧无效键和自己的指针插入父节点中。如果分裂的是根节点，需要新建根节点，之前的根节点变成内部节点，并将树的高度 </a:t>
            </a:r>
            <a:r>
              <a:rPr lang="en-US" altLang="zh-CN"/>
              <a:t>+1</a:t>
            </a:r>
            <a:r>
              <a:rPr lang="zh-CN" altLang="en-US"/>
              <a:t>。</a:t>
            </a:r>
          </a:p>
        </p:txBody>
      </p:sp>
      <p:pic>
        <p:nvPicPr>
          <p:cNvPr id="4" name="图片 3" descr="文本&#10;&#10;AI 生成的内容可能不正确。">
            <a:extLst>
              <a:ext uri="{FF2B5EF4-FFF2-40B4-BE49-F238E27FC236}">
                <a16:creationId xmlns:a16="http://schemas.microsoft.com/office/drawing/2014/main" id="{C8A4801E-5481-57C0-BFF0-BDFBBB01AAA3}"/>
              </a:ext>
            </a:extLst>
          </p:cNvPr>
          <p:cNvPicPr>
            <a:picLocks noChangeAspect="1"/>
          </p:cNvPicPr>
          <p:nvPr/>
        </p:nvPicPr>
        <p:blipFill>
          <a:blip r:embed="rId2"/>
          <a:stretch>
            <a:fillRect/>
          </a:stretch>
        </p:blipFill>
        <p:spPr>
          <a:xfrm>
            <a:off x="503380" y="1068113"/>
            <a:ext cx="8098396" cy="5903503"/>
          </a:xfrm>
          <a:prstGeom prst="rect">
            <a:avLst/>
          </a:prstGeom>
        </p:spPr>
      </p:pic>
    </p:spTree>
    <p:extLst>
      <p:ext uri="{BB962C8B-B14F-4D97-AF65-F5344CB8AC3E}">
        <p14:creationId xmlns:p14="http://schemas.microsoft.com/office/powerpoint/2010/main" val="606774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5D2B8-7335-C9D1-8E1E-FF0F92BC676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39AB3EC-620F-8AAB-2C9D-820D640B0B87}"/>
              </a:ext>
            </a:extLst>
          </p:cNvPr>
          <p:cNvSpPr txBox="1"/>
          <p:nvPr/>
        </p:nvSpPr>
        <p:spPr>
          <a:xfrm>
            <a:off x="-1604" y="102046"/>
            <a:ext cx="6097604" cy="369332"/>
          </a:xfrm>
          <a:prstGeom prst="rect">
            <a:avLst/>
          </a:prstGeom>
          <a:noFill/>
        </p:spPr>
        <p:txBody>
          <a:bodyPr wrap="square">
            <a:spAutoFit/>
          </a:bodyPr>
          <a:lstStyle/>
          <a:p>
            <a:r>
              <a:rPr lang="zh-CN" altLang="en-US" b="0" i="0">
                <a:solidFill>
                  <a:srgbClr val="4C4948"/>
                </a:solidFill>
                <a:effectLst/>
                <a:latin typeface="-apple-system"/>
              </a:rPr>
              <a:t>内部节点分裂的代码为：</a:t>
            </a:r>
            <a:endParaRPr lang="zh-CN" altLang="en-US"/>
          </a:p>
        </p:txBody>
      </p:sp>
      <p:grpSp>
        <p:nvGrpSpPr>
          <p:cNvPr id="7" name="组合 6">
            <a:extLst>
              <a:ext uri="{FF2B5EF4-FFF2-40B4-BE49-F238E27FC236}">
                <a16:creationId xmlns:a16="http://schemas.microsoft.com/office/drawing/2014/main" id="{E6D56316-403E-81BA-1CB8-0A0912308388}"/>
              </a:ext>
            </a:extLst>
          </p:cNvPr>
          <p:cNvGrpSpPr/>
          <p:nvPr/>
        </p:nvGrpSpPr>
        <p:grpSpPr>
          <a:xfrm>
            <a:off x="4302926" y="0"/>
            <a:ext cx="7889074" cy="6699309"/>
            <a:chOff x="4302926" y="0"/>
            <a:chExt cx="7889074" cy="6699309"/>
          </a:xfrm>
        </p:grpSpPr>
        <p:pic>
          <p:nvPicPr>
            <p:cNvPr id="5" name="图片 4" descr="文本&#10;&#10;AI 生成的内容可能不正确。">
              <a:extLst>
                <a:ext uri="{FF2B5EF4-FFF2-40B4-BE49-F238E27FC236}">
                  <a16:creationId xmlns:a16="http://schemas.microsoft.com/office/drawing/2014/main" id="{B36D7513-CDA0-48B6-AA26-1206CA9511CA}"/>
                </a:ext>
              </a:extLst>
            </p:cNvPr>
            <p:cNvPicPr>
              <a:picLocks noChangeAspect="1"/>
            </p:cNvPicPr>
            <p:nvPr/>
          </p:nvPicPr>
          <p:blipFill>
            <a:blip r:embed="rId2"/>
            <a:srcRect b="14454"/>
            <a:stretch>
              <a:fillRect/>
            </a:stretch>
          </p:blipFill>
          <p:spPr>
            <a:xfrm>
              <a:off x="4302926" y="0"/>
              <a:ext cx="7889074" cy="5866726"/>
            </a:xfrm>
            <a:prstGeom prst="rect">
              <a:avLst/>
            </a:prstGeom>
          </p:spPr>
        </p:pic>
        <p:pic>
          <p:nvPicPr>
            <p:cNvPr id="6" name="图片 5" descr="文本&#10;&#10;AI 生成的内容可能不正确。">
              <a:extLst>
                <a:ext uri="{FF2B5EF4-FFF2-40B4-BE49-F238E27FC236}">
                  <a16:creationId xmlns:a16="http://schemas.microsoft.com/office/drawing/2014/main" id="{D33F499D-2427-4A2B-DE5E-691A68AB8567}"/>
                </a:ext>
              </a:extLst>
            </p:cNvPr>
            <p:cNvPicPr>
              <a:picLocks noChangeAspect="1"/>
            </p:cNvPicPr>
            <p:nvPr/>
          </p:nvPicPr>
          <p:blipFill>
            <a:blip r:embed="rId2"/>
            <a:srcRect l="103" t="87467" r="-103" b="393"/>
            <a:stretch>
              <a:fillRect/>
            </a:stretch>
          </p:blipFill>
          <p:spPr>
            <a:xfrm>
              <a:off x="4302926" y="5866726"/>
              <a:ext cx="7889074" cy="832583"/>
            </a:xfrm>
            <a:prstGeom prst="rect">
              <a:avLst/>
            </a:prstGeom>
          </p:spPr>
        </p:pic>
      </p:grpSp>
      <p:sp>
        <p:nvSpPr>
          <p:cNvPr id="11" name="文本框 10">
            <a:extLst>
              <a:ext uri="{FF2B5EF4-FFF2-40B4-BE49-F238E27FC236}">
                <a16:creationId xmlns:a16="http://schemas.microsoft.com/office/drawing/2014/main" id="{287CC259-6A64-165F-8D61-9838D7589307}"/>
              </a:ext>
            </a:extLst>
          </p:cNvPr>
          <p:cNvSpPr txBox="1"/>
          <p:nvPr/>
        </p:nvSpPr>
        <p:spPr>
          <a:xfrm>
            <a:off x="0" y="573424"/>
            <a:ext cx="4302926" cy="1200329"/>
          </a:xfrm>
          <a:prstGeom prst="rect">
            <a:avLst/>
          </a:prstGeom>
          <a:noFill/>
        </p:spPr>
        <p:txBody>
          <a:bodyPr wrap="square">
            <a:spAutoFit/>
          </a:bodyPr>
          <a:lstStyle/>
          <a:p>
            <a:r>
              <a:rPr lang="en-US" altLang="zh-CN" b="0" i="0">
                <a:solidFill>
                  <a:srgbClr val="111133"/>
                </a:solidFill>
                <a:effectLst/>
                <a:latin typeface="ui-monospace"/>
              </a:rPr>
              <a:t>PopulateNewRoot</a:t>
            </a:r>
            <a:r>
              <a:rPr lang="zh-CN" altLang="en-US" b="0" i="0">
                <a:solidFill>
                  <a:srgbClr val="111133"/>
                </a:solidFill>
                <a:effectLst/>
                <a:latin typeface="-apple-system"/>
              </a:rPr>
              <a:t> </a:t>
            </a:r>
            <a:r>
              <a:rPr lang="en-US" altLang="zh-CN" b="0" i="0">
                <a:solidFill>
                  <a:srgbClr val="111133"/>
                </a:solidFill>
                <a:effectLst/>
                <a:latin typeface="-apple-system"/>
              </a:rPr>
              <a:t>()</a:t>
            </a:r>
            <a:r>
              <a:rPr lang="en-US" altLang="zh-CN">
                <a:solidFill>
                  <a:srgbClr val="111133"/>
                </a:solidFill>
                <a:latin typeface="-apple-system"/>
              </a:rPr>
              <a:t>:</a:t>
            </a:r>
          </a:p>
          <a:p>
            <a:r>
              <a:rPr lang="zh-CN" altLang="en-US" b="0" i="0">
                <a:solidFill>
                  <a:srgbClr val="111133"/>
                </a:solidFill>
                <a:effectLst/>
                <a:latin typeface="-apple-system"/>
              </a:rPr>
              <a:t>在插入操作导致从叶子到根的溢出时创建一个新的根页面，并用旧值和新键、新值填充它</a:t>
            </a:r>
            <a:r>
              <a:rPr lang="zh-CN" altLang="en-US">
                <a:solidFill>
                  <a:srgbClr val="111133"/>
                </a:solidFill>
                <a:latin typeface="-apple-system"/>
              </a:rPr>
              <a:t>。</a:t>
            </a:r>
            <a:endParaRPr lang="zh-CN" altLang="en-US"/>
          </a:p>
        </p:txBody>
      </p:sp>
      <p:sp>
        <p:nvSpPr>
          <p:cNvPr id="12" name="文本框 11">
            <a:extLst>
              <a:ext uri="{FF2B5EF4-FFF2-40B4-BE49-F238E27FC236}">
                <a16:creationId xmlns:a16="http://schemas.microsoft.com/office/drawing/2014/main" id="{E239FDC1-164C-5EEC-76B0-C85F53EB47AF}"/>
              </a:ext>
            </a:extLst>
          </p:cNvPr>
          <p:cNvSpPr txBox="1"/>
          <p:nvPr/>
        </p:nvSpPr>
        <p:spPr>
          <a:xfrm>
            <a:off x="0" y="1875799"/>
            <a:ext cx="4644828" cy="923330"/>
          </a:xfrm>
          <a:prstGeom prst="rect">
            <a:avLst/>
          </a:prstGeom>
          <a:noFill/>
        </p:spPr>
        <p:txBody>
          <a:bodyPr wrap="square" rtlCol="0">
            <a:spAutoFit/>
          </a:bodyPr>
          <a:lstStyle/>
          <a:p>
            <a:r>
              <a:rPr lang="en-US" altLang="zh-CN"/>
              <a:t>InsertNodeAfter()</a:t>
            </a:r>
            <a:r>
              <a:rPr lang="zh-CN" altLang="en-US"/>
              <a:t>：</a:t>
            </a:r>
            <a:endParaRPr lang="en-US" altLang="zh-CN"/>
          </a:p>
          <a:p>
            <a:r>
              <a:rPr lang="zh-CN" altLang="en-US"/>
              <a:t>找到特定值 </a:t>
            </a:r>
            <a:r>
              <a:rPr lang="en-US" altLang="zh-CN"/>
              <a:t>old_value </a:t>
            </a:r>
            <a:r>
              <a:rPr lang="zh-CN" altLang="en-US"/>
              <a:t>的位置之后插入一个新的键值对。</a:t>
            </a:r>
          </a:p>
        </p:txBody>
      </p:sp>
      <p:sp>
        <p:nvSpPr>
          <p:cNvPr id="16" name="文本框 15">
            <a:extLst>
              <a:ext uri="{FF2B5EF4-FFF2-40B4-BE49-F238E27FC236}">
                <a16:creationId xmlns:a16="http://schemas.microsoft.com/office/drawing/2014/main" id="{C56453C1-76E0-7EF1-9141-6C56616151E7}"/>
              </a:ext>
            </a:extLst>
          </p:cNvPr>
          <p:cNvSpPr txBox="1"/>
          <p:nvPr/>
        </p:nvSpPr>
        <p:spPr>
          <a:xfrm>
            <a:off x="0" y="2984386"/>
            <a:ext cx="4302926" cy="923330"/>
          </a:xfrm>
          <a:prstGeom prst="rect">
            <a:avLst/>
          </a:prstGeom>
          <a:noFill/>
        </p:spPr>
        <p:txBody>
          <a:bodyPr wrap="square">
            <a:spAutoFit/>
          </a:bodyPr>
          <a:lstStyle/>
          <a:p>
            <a:r>
              <a:rPr lang="en-US" altLang="zh-CN" b="0" i="0">
                <a:solidFill>
                  <a:srgbClr val="111133"/>
                </a:solidFill>
                <a:effectLst/>
                <a:latin typeface="ui-monospace"/>
              </a:rPr>
              <a:t>MoveHalfTo():</a:t>
            </a:r>
          </a:p>
          <a:p>
            <a:r>
              <a:rPr lang="zh-CN" altLang="en-US" b="0" i="0">
                <a:solidFill>
                  <a:srgbClr val="111133"/>
                </a:solidFill>
                <a:effectLst/>
                <a:latin typeface="-apple-system"/>
              </a:rPr>
              <a:t>将当前页面的一半键值对移动到另一个接收者页面中。</a:t>
            </a:r>
            <a:endParaRPr lang="zh-CN" altLang="en-US"/>
          </a:p>
        </p:txBody>
      </p:sp>
    </p:spTree>
    <p:extLst>
      <p:ext uri="{BB962C8B-B14F-4D97-AF65-F5344CB8AC3E}">
        <p14:creationId xmlns:p14="http://schemas.microsoft.com/office/powerpoint/2010/main" val="2310285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7E72-84A9-8AA3-8A63-902D41C48A5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A810B78-487D-9D9F-328E-DBB88EBF743A}"/>
              </a:ext>
            </a:extLst>
          </p:cNvPr>
          <p:cNvSpPr txBox="1"/>
          <p:nvPr/>
        </p:nvSpPr>
        <p:spPr>
          <a:xfrm>
            <a:off x="274193" y="23566"/>
            <a:ext cx="6097604" cy="400110"/>
          </a:xfrm>
          <a:prstGeom prst="rect">
            <a:avLst/>
          </a:prstGeom>
          <a:noFill/>
        </p:spPr>
        <p:txBody>
          <a:bodyPr wrap="square">
            <a:spAutoFit/>
          </a:bodyPr>
          <a:lstStyle/>
          <a:p>
            <a:pPr algn="l">
              <a:spcBef>
                <a:spcPts val="750"/>
              </a:spcBef>
              <a:spcAft>
                <a:spcPts val="750"/>
              </a:spcAft>
              <a:buNone/>
            </a:pPr>
            <a:r>
              <a:rPr lang="en-US" altLang="zh-CN" sz="2000" b="1" i="0">
                <a:solidFill>
                  <a:srgbClr val="4C4948"/>
                </a:solidFill>
                <a:effectLst/>
                <a:latin typeface="-apple-system"/>
              </a:rPr>
              <a:t>B+ Tree </a:t>
            </a:r>
            <a:r>
              <a:rPr lang="zh-CN" altLang="en-US" sz="2000" b="1" i="0">
                <a:solidFill>
                  <a:srgbClr val="4C4948"/>
                </a:solidFill>
                <a:effectLst/>
                <a:latin typeface="-apple-system"/>
              </a:rPr>
              <a:t>删除</a:t>
            </a:r>
            <a:endParaRPr lang="zh-CN" altLang="en-US"/>
          </a:p>
        </p:txBody>
      </p:sp>
      <p:sp>
        <p:nvSpPr>
          <p:cNvPr id="4" name="文本框 3">
            <a:extLst>
              <a:ext uri="{FF2B5EF4-FFF2-40B4-BE49-F238E27FC236}">
                <a16:creationId xmlns:a16="http://schemas.microsoft.com/office/drawing/2014/main" id="{61219901-1AA6-9564-63F7-88F3779DBF63}"/>
              </a:ext>
            </a:extLst>
          </p:cNvPr>
          <p:cNvSpPr txBox="1"/>
          <p:nvPr/>
        </p:nvSpPr>
        <p:spPr>
          <a:xfrm>
            <a:off x="274193" y="1901004"/>
            <a:ext cx="11489356" cy="733662"/>
          </a:xfrm>
          <a:prstGeom prst="rect">
            <a:avLst/>
          </a:prstGeom>
          <a:noFill/>
        </p:spPr>
        <p:txBody>
          <a:bodyPr wrap="square" rtlCol="0">
            <a:spAutoFit/>
          </a:bodyPr>
          <a:lstStyle/>
          <a:p>
            <a:pPr>
              <a:lnSpc>
                <a:spcPct val="120000"/>
              </a:lnSpc>
            </a:pPr>
            <a:r>
              <a:rPr lang="zh-CN" altLang="en-US"/>
              <a:t>首先需要找到待删除的 </a:t>
            </a:r>
            <a:r>
              <a:rPr lang="en-US" altLang="zh-CN"/>
              <a:t>key </a:t>
            </a:r>
            <a:r>
              <a:rPr lang="zh-CN" altLang="en-US"/>
              <a:t>所在的叶节点 </a:t>
            </a:r>
            <a:r>
              <a:rPr lang="en-US" altLang="zh-CN"/>
              <a:t>N</a:t>
            </a:r>
            <a:r>
              <a:rPr lang="zh-CN" altLang="en-US"/>
              <a:t>，然后移除叶节点上的键值对。如果移除之后叶节点仍然处于半满状态，删除成功，否则需要调用</a:t>
            </a:r>
            <a:r>
              <a:rPr lang="en-US" altLang="zh-CN"/>
              <a:t>CoalesceOrRedistribute() </a:t>
            </a:r>
            <a:r>
              <a:rPr lang="zh-CN" altLang="en-US"/>
              <a:t>函数对叶节点进行调整，使其再次达到半满状态。</a:t>
            </a:r>
          </a:p>
        </p:txBody>
      </p:sp>
      <p:pic>
        <p:nvPicPr>
          <p:cNvPr id="6" name="图片 5" descr="电脑屏幕的截图&#10;&#10;AI 生成的内容可能不正确。">
            <a:extLst>
              <a:ext uri="{FF2B5EF4-FFF2-40B4-BE49-F238E27FC236}">
                <a16:creationId xmlns:a16="http://schemas.microsoft.com/office/drawing/2014/main" id="{95D24715-FE4E-56DF-EB81-01AB913D9B0B}"/>
              </a:ext>
            </a:extLst>
          </p:cNvPr>
          <p:cNvPicPr>
            <a:picLocks noChangeAspect="1"/>
          </p:cNvPicPr>
          <p:nvPr/>
        </p:nvPicPr>
        <p:blipFill>
          <a:blip r:embed="rId2"/>
          <a:stretch>
            <a:fillRect/>
          </a:stretch>
        </p:blipFill>
        <p:spPr>
          <a:xfrm>
            <a:off x="349718" y="2647950"/>
            <a:ext cx="9172575" cy="4210050"/>
          </a:xfrm>
          <a:prstGeom prst="rect">
            <a:avLst/>
          </a:prstGeom>
        </p:spPr>
      </p:pic>
      <p:sp>
        <p:nvSpPr>
          <p:cNvPr id="2" name="文本框 1">
            <a:extLst>
              <a:ext uri="{FF2B5EF4-FFF2-40B4-BE49-F238E27FC236}">
                <a16:creationId xmlns:a16="http://schemas.microsoft.com/office/drawing/2014/main" id="{74E2F149-DBDF-25A0-DFC0-89803F8F075B}"/>
              </a:ext>
            </a:extLst>
          </p:cNvPr>
          <p:cNvSpPr txBox="1"/>
          <p:nvPr/>
        </p:nvSpPr>
        <p:spPr>
          <a:xfrm>
            <a:off x="274193" y="423676"/>
            <a:ext cx="11362154" cy="1398460"/>
          </a:xfrm>
          <a:prstGeom prst="rect">
            <a:avLst/>
          </a:prstGeom>
          <a:noFill/>
        </p:spPr>
        <p:txBody>
          <a:bodyPr wrap="square" rtlCol="0">
            <a:spAutoFit/>
          </a:bodyPr>
          <a:lstStyle/>
          <a:p>
            <a:pPr>
              <a:lnSpc>
                <a:spcPct val="120000"/>
              </a:lnSpc>
            </a:pPr>
            <a:r>
              <a:rPr lang="zh-CN" altLang="en-US"/>
              <a:t>在 </a:t>
            </a:r>
            <a:r>
              <a:rPr lang="en-US" altLang="zh-CN"/>
              <a:t>B⁺ </a:t>
            </a:r>
            <a:r>
              <a:rPr lang="zh-CN" altLang="en-US"/>
              <a:t>树中，每个节点都有一个最小容量要求，删除操作可能导致某个节点的键数低于最小值。为了维持 </a:t>
            </a:r>
            <a:r>
              <a:rPr lang="en-US" altLang="zh-CN"/>
              <a:t>B⁺ </a:t>
            </a:r>
            <a:r>
              <a:rPr lang="zh-CN" altLang="en-US"/>
              <a:t>树的平衡性和空间利用率，必须进行修复：</a:t>
            </a:r>
          </a:p>
          <a:p>
            <a:pPr>
              <a:lnSpc>
                <a:spcPct val="120000"/>
              </a:lnSpc>
            </a:pPr>
            <a:r>
              <a:rPr lang="zh-CN" altLang="en-US"/>
              <a:t>① 重分配：如果兄弟节点“富裕”，就从它那里借一个键。</a:t>
            </a:r>
          </a:p>
          <a:p>
            <a:pPr>
              <a:lnSpc>
                <a:spcPct val="120000"/>
              </a:lnSpc>
            </a:pPr>
            <a:r>
              <a:rPr lang="zh-CN" altLang="en-US"/>
              <a:t>② 合并：如果兄弟也“穷”，就把两个节点合并成一个，并从父节点中删除对应的指针和键。</a:t>
            </a:r>
          </a:p>
        </p:txBody>
      </p:sp>
    </p:spTree>
    <p:extLst>
      <p:ext uri="{BB962C8B-B14F-4D97-AF65-F5344CB8AC3E}">
        <p14:creationId xmlns:p14="http://schemas.microsoft.com/office/powerpoint/2010/main" val="1829103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DE0179-C449-8E3C-3BDE-0ABDE798BC79}"/>
              </a:ext>
            </a:extLst>
          </p:cNvPr>
          <p:cNvSpPr txBox="1"/>
          <p:nvPr/>
        </p:nvSpPr>
        <p:spPr>
          <a:xfrm>
            <a:off x="334477" y="262908"/>
            <a:ext cx="6097604" cy="369332"/>
          </a:xfrm>
          <a:prstGeom prst="rect">
            <a:avLst/>
          </a:prstGeom>
          <a:noFill/>
        </p:spPr>
        <p:txBody>
          <a:bodyPr wrap="square">
            <a:spAutoFit/>
          </a:bodyPr>
          <a:lstStyle/>
          <a:p>
            <a:r>
              <a:rPr lang="zh-CN" altLang="en-US" b="0" i="0">
                <a:solidFill>
                  <a:srgbClr val="4C4948"/>
                </a:solidFill>
                <a:effectLst/>
                <a:latin typeface="-apple-system"/>
              </a:rPr>
              <a:t>叶节点移除键值对：</a:t>
            </a:r>
            <a:endParaRPr lang="zh-CN" altLang="en-US"/>
          </a:p>
        </p:txBody>
      </p:sp>
      <p:pic>
        <p:nvPicPr>
          <p:cNvPr id="5" name="图片 4" descr="文本&#10;&#10;AI 生成的内容可能不正确。">
            <a:extLst>
              <a:ext uri="{FF2B5EF4-FFF2-40B4-BE49-F238E27FC236}">
                <a16:creationId xmlns:a16="http://schemas.microsoft.com/office/drawing/2014/main" id="{D7742387-69CB-C94A-D587-9173E0195F17}"/>
              </a:ext>
            </a:extLst>
          </p:cNvPr>
          <p:cNvPicPr>
            <a:picLocks noChangeAspect="1"/>
          </p:cNvPicPr>
          <p:nvPr/>
        </p:nvPicPr>
        <p:blipFill>
          <a:blip r:embed="rId2"/>
          <a:stretch>
            <a:fillRect/>
          </a:stretch>
        </p:blipFill>
        <p:spPr>
          <a:xfrm>
            <a:off x="334477" y="751021"/>
            <a:ext cx="11287125" cy="4162425"/>
          </a:xfrm>
          <a:prstGeom prst="rect">
            <a:avLst/>
          </a:prstGeom>
        </p:spPr>
      </p:pic>
    </p:spTree>
    <p:extLst>
      <p:ext uri="{BB962C8B-B14F-4D97-AF65-F5344CB8AC3E}">
        <p14:creationId xmlns:p14="http://schemas.microsoft.com/office/powerpoint/2010/main" val="206375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0660" y="162560"/>
            <a:ext cx="6154420" cy="759460"/>
          </a:xfrm>
          <a:prstGeom prst="rect">
            <a:avLst/>
          </a:prstGeom>
          <a:noFill/>
        </p:spPr>
        <p:txBody>
          <a:bodyPr wrap="square" rtlCol="0">
            <a:noAutofit/>
          </a:bodyPr>
          <a:lstStyle/>
          <a:p>
            <a:r>
              <a:rPr lang="zh-CN" altLang="en-US" sz="2400">
                <a:latin typeface="黑体" panose="02010609060101010101" charset="-122"/>
                <a:ea typeface="黑体" panose="02010609060101010101" charset="-122"/>
              </a:rPr>
              <a:t>一</a:t>
            </a:r>
            <a:r>
              <a:rPr lang="en-US" altLang="zh-CN" sz="2400">
                <a:latin typeface="黑体" panose="02010609060101010101" charset="-122"/>
                <a:ea typeface="黑体" panose="02010609060101010101" charset="-122"/>
              </a:rPr>
              <a:t>.buckets</a:t>
            </a:r>
            <a:r>
              <a:rPr lang="zh-CN" altLang="en-US" sz="2400">
                <a:latin typeface="黑体" panose="02010609060101010101" charset="-122"/>
                <a:ea typeface="黑体" panose="02010609060101010101" charset="-122"/>
              </a:rPr>
              <a:t>类核心方法实现：</a:t>
            </a:r>
          </a:p>
        </p:txBody>
      </p:sp>
      <p:sp>
        <p:nvSpPr>
          <p:cNvPr id="10" name="文本框 9"/>
          <p:cNvSpPr txBox="1"/>
          <p:nvPr/>
        </p:nvSpPr>
        <p:spPr>
          <a:xfrm>
            <a:off x="599440" y="967105"/>
            <a:ext cx="4718685" cy="398780"/>
          </a:xfrm>
          <a:prstGeom prst="rect">
            <a:avLst/>
          </a:prstGeom>
          <a:noFill/>
        </p:spPr>
        <p:txBody>
          <a:bodyPr wrap="square" rtlCol="0">
            <a:spAutoFit/>
          </a:bodyPr>
          <a:lstStyle/>
          <a:p>
            <a:r>
              <a:rPr lang="en-US" altLang="zh-CN" sz="2000"/>
              <a:t>Find</a:t>
            </a:r>
            <a:r>
              <a:rPr lang="zh-CN" altLang="en-US" sz="2000"/>
              <a:t>查找</a:t>
            </a:r>
            <a:endParaRPr lang="en-US" altLang="zh-CN" sz="2000"/>
          </a:p>
        </p:txBody>
      </p:sp>
      <p:pic>
        <p:nvPicPr>
          <p:cNvPr id="12" name="内容占位符 11" descr="QQ20251214-165257"/>
          <p:cNvPicPr>
            <a:picLocks noGrp="1" noChangeAspect="1"/>
          </p:cNvPicPr>
          <p:nvPr>
            <p:ph idx="1"/>
          </p:nvPr>
        </p:nvPicPr>
        <p:blipFill>
          <a:blip r:embed="rId2"/>
          <a:stretch>
            <a:fillRect/>
          </a:stretch>
        </p:blipFill>
        <p:spPr>
          <a:xfrm>
            <a:off x="439420" y="1655445"/>
            <a:ext cx="11470640" cy="41751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115CD-9857-6732-03FC-2B68AE85289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E44ED1D-022D-AE49-FC0B-0479C5DDB5AD}"/>
              </a:ext>
            </a:extLst>
          </p:cNvPr>
          <p:cNvSpPr txBox="1"/>
          <p:nvPr/>
        </p:nvSpPr>
        <p:spPr>
          <a:xfrm>
            <a:off x="353729" y="191906"/>
            <a:ext cx="9752798" cy="1807803"/>
          </a:xfrm>
          <a:prstGeom prst="rect">
            <a:avLst/>
          </a:prstGeom>
          <a:noFill/>
        </p:spPr>
        <p:txBody>
          <a:bodyPr wrap="square">
            <a:spAutoFit/>
          </a:bodyPr>
          <a:lstStyle/>
          <a:p>
            <a:pPr algn="l">
              <a:lnSpc>
                <a:spcPct val="120000"/>
              </a:lnSpc>
              <a:buNone/>
            </a:pPr>
            <a:r>
              <a:rPr lang="zh-CN" altLang="en-US" b="0" i="0">
                <a:solidFill>
                  <a:srgbClr val="4C4948"/>
                </a:solidFill>
                <a:effectLst/>
                <a:latin typeface="-apple-system"/>
              </a:rPr>
              <a:t>记叶节点的兄弟节点为 </a:t>
            </a:r>
            <a:r>
              <a:rPr lang="en-US" altLang="zh-CN" b="0" i="0">
                <a:solidFill>
                  <a:srgbClr val="4C4948"/>
                </a:solidFill>
                <a:effectLst/>
                <a:latin typeface="MJXc-TeX-math-I"/>
              </a:rPr>
              <a:t>N</a:t>
            </a:r>
            <a:r>
              <a:rPr lang="en-US" altLang="zh-CN" b="0" i="0">
                <a:solidFill>
                  <a:srgbClr val="4C4948"/>
                </a:solidFill>
                <a:effectLst/>
                <a:latin typeface="MJXc-TeX-main-R"/>
              </a:rPr>
              <a:t>′</a:t>
            </a:r>
            <a:r>
              <a:rPr lang="zh-CN" altLang="en-US" b="0" i="0">
                <a:solidFill>
                  <a:srgbClr val="4C4948"/>
                </a:solidFill>
                <a:effectLst/>
                <a:latin typeface="-apple-system"/>
              </a:rPr>
              <a:t>，叶节点 </a:t>
            </a:r>
            <a:r>
              <a:rPr lang="en-US" altLang="zh-CN" b="0" i="0">
                <a:solidFill>
                  <a:srgbClr val="4C4948"/>
                </a:solidFill>
                <a:effectLst/>
                <a:latin typeface="MJXc-TeX-math-I"/>
              </a:rPr>
              <a:t>N</a:t>
            </a:r>
            <a:r>
              <a:rPr lang="zh-CN" altLang="en-US" b="0" i="0">
                <a:solidFill>
                  <a:srgbClr val="4C4948"/>
                </a:solidFill>
                <a:effectLst/>
                <a:latin typeface="-apple-system"/>
              </a:rPr>
              <a:t> 的调整方式有两种：</a:t>
            </a:r>
          </a:p>
          <a:p>
            <a:pPr algn="l">
              <a:lnSpc>
                <a:spcPct val="120000"/>
              </a:lnSpc>
              <a:spcBef>
                <a:spcPts val="225"/>
              </a:spcBef>
              <a:spcAft>
                <a:spcPts val="225"/>
              </a:spcAft>
              <a:buFont typeface="+mj-lt"/>
              <a:buAutoNum type="arabicPeriod"/>
            </a:pPr>
            <a:r>
              <a:rPr lang="zh-CN" altLang="en-US" b="0" i="0">
                <a:solidFill>
                  <a:srgbClr val="4C4948"/>
                </a:solidFill>
                <a:effectLst/>
                <a:latin typeface="-apple-system"/>
              </a:rPr>
              <a:t>当 </a:t>
            </a:r>
            <a:r>
              <a:rPr lang="en-US" altLang="zh-CN" b="0" i="0">
                <a:solidFill>
                  <a:srgbClr val="4C4948"/>
                </a:solidFill>
                <a:effectLst/>
                <a:latin typeface="MJXc-TeX-math-I"/>
              </a:rPr>
              <a:t>N</a:t>
            </a:r>
            <a:r>
              <a:rPr lang="en-US" altLang="zh-CN" b="0" i="0">
                <a:solidFill>
                  <a:srgbClr val="4C4948"/>
                </a:solidFill>
                <a:effectLst/>
                <a:latin typeface="MJXc-TeX-main-R"/>
              </a:rPr>
              <a:t>′</a:t>
            </a:r>
            <a:r>
              <a:rPr lang="zh-CN" altLang="en-US" b="0" i="0">
                <a:solidFill>
                  <a:srgbClr val="4C4948"/>
                </a:solidFill>
                <a:effectLst/>
                <a:latin typeface="-apple-system"/>
              </a:rPr>
              <a:t> 个 </a:t>
            </a:r>
            <a:r>
              <a:rPr lang="en-US" altLang="zh-CN" b="0" i="0">
                <a:solidFill>
                  <a:srgbClr val="4C4948"/>
                </a:solidFill>
                <a:effectLst/>
                <a:latin typeface="MJXc-TeX-math-I"/>
              </a:rPr>
              <a:t>N</a:t>
            </a:r>
            <a:r>
              <a:rPr lang="zh-CN" altLang="en-US" b="0" i="0">
                <a:solidFill>
                  <a:srgbClr val="4C4948"/>
                </a:solidFill>
                <a:effectLst/>
                <a:latin typeface="-apple-system"/>
              </a:rPr>
              <a:t> 的键值对数量和大于叶节点的最大键值对数量时，从兄弟节点 </a:t>
            </a:r>
            <a:r>
              <a:rPr lang="en-US" altLang="zh-CN" b="0" i="0">
                <a:solidFill>
                  <a:srgbClr val="4C4948"/>
                </a:solidFill>
                <a:effectLst/>
                <a:latin typeface="MJXc-TeX-math-I"/>
              </a:rPr>
              <a:t>N</a:t>
            </a:r>
            <a:r>
              <a:rPr lang="en-US" altLang="zh-CN" b="0" i="0">
                <a:solidFill>
                  <a:srgbClr val="4C4948"/>
                </a:solidFill>
                <a:effectLst/>
                <a:latin typeface="MJXc-TeX-main-R"/>
              </a:rPr>
              <a:t>′</a:t>
            </a:r>
            <a:r>
              <a:rPr lang="zh-CN" altLang="en-US" b="0" i="0">
                <a:solidFill>
                  <a:srgbClr val="4C4948"/>
                </a:solidFill>
                <a:effectLst/>
                <a:latin typeface="-apple-system"/>
              </a:rPr>
              <a:t> 中拿走一个键值对，然后更新父节点的键（重分配）</a:t>
            </a:r>
          </a:p>
          <a:p>
            <a:pPr algn="l">
              <a:lnSpc>
                <a:spcPct val="120000"/>
              </a:lnSpc>
              <a:spcBef>
                <a:spcPts val="225"/>
              </a:spcBef>
              <a:spcAft>
                <a:spcPts val="225"/>
              </a:spcAft>
              <a:buFont typeface="+mj-lt"/>
              <a:buAutoNum type="arabicPeriod"/>
            </a:pPr>
            <a:r>
              <a:rPr lang="zh-CN" altLang="en-US" b="0" i="0">
                <a:solidFill>
                  <a:srgbClr val="4C4948"/>
                </a:solidFill>
                <a:effectLst/>
                <a:latin typeface="-apple-system"/>
              </a:rPr>
              <a:t>否则，将叶节点合并到兄弟节点中并删除 </a:t>
            </a:r>
            <a:r>
              <a:rPr lang="en-US" altLang="zh-CN" b="0" i="0">
                <a:solidFill>
                  <a:srgbClr val="4C4948"/>
                </a:solidFill>
                <a:effectLst/>
                <a:latin typeface="MJXc-TeX-math-I"/>
              </a:rPr>
              <a:t>N</a:t>
            </a:r>
            <a:r>
              <a:rPr lang="zh-CN" altLang="en-US" b="0" i="0">
                <a:solidFill>
                  <a:srgbClr val="4C4948"/>
                </a:solidFill>
                <a:effectLst/>
                <a:latin typeface="-apple-system"/>
              </a:rPr>
              <a:t>，由于 </a:t>
            </a:r>
            <a:r>
              <a:rPr lang="en-US" altLang="zh-CN" b="0" i="0">
                <a:solidFill>
                  <a:srgbClr val="4C4948"/>
                </a:solidFill>
                <a:effectLst/>
                <a:latin typeface="MJXc-TeX-math-I"/>
              </a:rPr>
              <a:t>N</a:t>
            </a:r>
            <a:r>
              <a:rPr lang="zh-CN" altLang="en-US" b="0" i="0">
                <a:solidFill>
                  <a:srgbClr val="4C4948"/>
                </a:solidFill>
                <a:effectLst/>
                <a:latin typeface="-apple-system"/>
              </a:rPr>
              <a:t> 被删除了，所以还得删除父节点上 </a:t>
            </a:r>
            <a:r>
              <a:rPr lang="en-US" altLang="zh-CN" b="0" i="0">
                <a:solidFill>
                  <a:srgbClr val="4C4948"/>
                </a:solidFill>
                <a:effectLst/>
                <a:latin typeface="MJXc-TeX-math-I"/>
              </a:rPr>
              <a:t>N</a:t>
            </a:r>
            <a:r>
              <a:rPr lang="zh-CN" altLang="en-US" b="0" i="0">
                <a:solidFill>
                  <a:srgbClr val="4C4948"/>
                </a:solidFill>
                <a:effectLst/>
                <a:latin typeface="-apple-system"/>
              </a:rPr>
              <a:t> 对应的键值对，然后递归地对父节点进行调整（合并）</a:t>
            </a:r>
          </a:p>
        </p:txBody>
      </p:sp>
      <p:pic>
        <p:nvPicPr>
          <p:cNvPr id="5" name="图片 4" descr="文本&#10;&#10;AI 生成的内容可能不正确。">
            <a:extLst>
              <a:ext uri="{FF2B5EF4-FFF2-40B4-BE49-F238E27FC236}">
                <a16:creationId xmlns:a16="http://schemas.microsoft.com/office/drawing/2014/main" id="{D5430BB3-4384-D94C-FD67-08D96CBEAF96}"/>
              </a:ext>
            </a:extLst>
          </p:cNvPr>
          <p:cNvPicPr>
            <a:picLocks noChangeAspect="1"/>
          </p:cNvPicPr>
          <p:nvPr/>
        </p:nvPicPr>
        <p:blipFill>
          <a:blip r:embed="rId2"/>
          <a:stretch>
            <a:fillRect/>
          </a:stretch>
        </p:blipFill>
        <p:spPr>
          <a:xfrm>
            <a:off x="440356" y="2163864"/>
            <a:ext cx="9107805" cy="4694136"/>
          </a:xfrm>
          <a:prstGeom prst="rect">
            <a:avLst/>
          </a:prstGeom>
        </p:spPr>
      </p:pic>
    </p:spTree>
    <p:extLst>
      <p:ext uri="{BB962C8B-B14F-4D97-AF65-F5344CB8AC3E}">
        <p14:creationId xmlns:p14="http://schemas.microsoft.com/office/powerpoint/2010/main" val="2837745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13A46-0210-6477-02F5-4B3111CDFC8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9582BAD-673C-FB33-D747-1BE54305BBE3}"/>
              </a:ext>
            </a:extLst>
          </p:cNvPr>
          <p:cNvSpPr txBox="1"/>
          <p:nvPr/>
        </p:nvSpPr>
        <p:spPr>
          <a:xfrm>
            <a:off x="449981" y="194496"/>
            <a:ext cx="6097604" cy="369332"/>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合并相邻节点</a:t>
            </a:r>
          </a:p>
        </p:txBody>
      </p:sp>
      <p:sp>
        <p:nvSpPr>
          <p:cNvPr id="4" name="文本框 3">
            <a:extLst>
              <a:ext uri="{FF2B5EF4-FFF2-40B4-BE49-F238E27FC236}">
                <a16:creationId xmlns:a16="http://schemas.microsoft.com/office/drawing/2014/main" id="{315FC23E-039A-ED2F-9994-120C2E30618D}"/>
              </a:ext>
            </a:extLst>
          </p:cNvPr>
          <p:cNvSpPr txBox="1"/>
          <p:nvPr/>
        </p:nvSpPr>
        <p:spPr>
          <a:xfrm>
            <a:off x="449980" y="644892"/>
            <a:ext cx="11040709" cy="923330"/>
          </a:xfrm>
          <a:prstGeom prst="rect">
            <a:avLst/>
          </a:prstGeom>
          <a:noFill/>
        </p:spPr>
        <p:txBody>
          <a:bodyPr wrap="square" rtlCol="0">
            <a:spAutoFit/>
          </a:bodyPr>
          <a:lstStyle/>
          <a:p>
            <a:r>
              <a:rPr lang="zh-CN" altLang="en-US"/>
              <a:t>如果删除了右下角叶节点 </a:t>
            </a:r>
            <a:r>
              <a:rPr lang="en-US" altLang="zh-CN"/>
              <a:t>N</a:t>
            </a:r>
            <a:r>
              <a:rPr lang="zh-CN" altLang="en-US"/>
              <a:t> 的 </a:t>
            </a:r>
            <a:r>
              <a:rPr lang="en-US" altLang="zh-CN"/>
              <a:t>7</a:t>
            </a:r>
            <a:r>
              <a:rPr lang="zh-CN" altLang="en-US"/>
              <a:t>，会导致它和左兄弟节点 </a:t>
            </a:r>
            <a:r>
              <a:rPr lang="en-US" altLang="zh-CN"/>
              <a:t>N′</a:t>
            </a:r>
            <a:r>
              <a:rPr lang="zh-CN" altLang="en-US"/>
              <a:t> 进行合并。这时候由于 </a:t>
            </a:r>
            <a:r>
              <a:rPr lang="en-US" altLang="zh-CN"/>
              <a:t>N</a:t>
            </a:r>
            <a:r>
              <a:rPr lang="zh-CN" altLang="en-US"/>
              <a:t> 已经不存在了，需要将父节点中 </a:t>
            </a:r>
            <a:r>
              <a:rPr lang="en-US" altLang="zh-CN"/>
              <a:t>N</a:t>
            </a:r>
            <a:r>
              <a:rPr lang="zh-CN" altLang="en-US"/>
              <a:t> 对应的键值对也删除掉。删除之后父节点也不再处于半满状态，需要和左兄弟节点进行合并，并调整递归调整父节点。</a:t>
            </a:r>
          </a:p>
        </p:txBody>
      </p:sp>
      <p:pic>
        <p:nvPicPr>
          <p:cNvPr id="5122" name="Picture 2">
            <a:extLst>
              <a:ext uri="{FF2B5EF4-FFF2-40B4-BE49-F238E27FC236}">
                <a16:creationId xmlns:a16="http://schemas.microsoft.com/office/drawing/2014/main" id="{A418B3FD-FB9B-76D3-0527-F479A4C9B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3723"/>
            <a:ext cx="5718860" cy="31639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3DA7BE8-EA0D-8995-7889-BCBFAAC23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139" y="2737479"/>
            <a:ext cx="5718861" cy="23964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a:extLst>
              <a:ext uri="{FF2B5EF4-FFF2-40B4-BE49-F238E27FC236}">
                <a16:creationId xmlns:a16="http://schemas.microsoft.com/office/drawing/2014/main" id="{44BB28B2-DCF8-8F61-BFAF-0F9D3EA95A9B}"/>
              </a:ext>
            </a:extLst>
          </p:cNvPr>
          <p:cNvCxnSpPr/>
          <p:nvPr/>
        </p:nvCxnSpPr>
        <p:spPr>
          <a:xfrm>
            <a:off x="5322771" y="3429000"/>
            <a:ext cx="7732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67348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86049-02A4-01A7-C32B-0CC715F025D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0E7B1FB-54F4-27F7-9A37-02ECC565DFB0}"/>
              </a:ext>
            </a:extLst>
          </p:cNvPr>
          <p:cNvSpPr txBox="1"/>
          <p:nvPr/>
        </p:nvSpPr>
        <p:spPr>
          <a:xfrm>
            <a:off x="324852" y="203544"/>
            <a:ext cx="11360217" cy="646331"/>
          </a:xfrm>
          <a:prstGeom prst="rect">
            <a:avLst/>
          </a:prstGeom>
          <a:noFill/>
        </p:spPr>
        <p:txBody>
          <a:bodyPr wrap="square">
            <a:spAutoFit/>
          </a:bodyPr>
          <a:lstStyle/>
          <a:p>
            <a:r>
              <a:rPr lang="zh-CN" altLang="en-US" b="0" i="0">
                <a:solidFill>
                  <a:srgbClr val="4C4948"/>
                </a:solidFill>
                <a:effectLst/>
                <a:latin typeface="-apple-system"/>
              </a:rPr>
              <a:t>有些时候不存在左兄弟节点，需要合并的是右兄弟节点。为了简化代码的编写，交换 </a:t>
            </a:r>
            <a:r>
              <a:rPr lang="en-US" altLang="zh-CN" b="0" i="0">
                <a:solidFill>
                  <a:srgbClr val="4C4948"/>
                </a:solidFill>
                <a:effectLst/>
                <a:latin typeface="MJXc-TeX-math-I"/>
              </a:rPr>
              <a:t>N</a:t>
            </a:r>
            <a:r>
              <a:rPr lang="zh-CN" altLang="en-US" b="0" i="0">
                <a:solidFill>
                  <a:srgbClr val="4C4948"/>
                </a:solidFill>
                <a:effectLst/>
                <a:latin typeface="-apple-system"/>
              </a:rPr>
              <a:t> 和 </a:t>
            </a:r>
            <a:r>
              <a:rPr lang="en-US" altLang="zh-CN" b="0" i="0">
                <a:solidFill>
                  <a:srgbClr val="4C4948"/>
                </a:solidFill>
                <a:effectLst/>
                <a:latin typeface="MJXc-TeX-math-I"/>
              </a:rPr>
              <a:t>N</a:t>
            </a:r>
            <a:r>
              <a:rPr lang="en-US" altLang="zh-CN" b="0" i="0">
                <a:solidFill>
                  <a:srgbClr val="4C4948"/>
                </a:solidFill>
                <a:effectLst/>
                <a:latin typeface="MJXc-TeX-main-R"/>
              </a:rPr>
              <a:t>′</a:t>
            </a:r>
            <a:r>
              <a:rPr lang="zh-CN" altLang="en-US" b="0" i="0">
                <a:solidFill>
                  <a:srgbClr val="4C4948"/>
                </a:solidFill>
                <a:effectLst/>
                <a:latin typeface="-apple-system"/>
              </a:rPr>
              <a:t> 的指针，保证合并方向是从右到左。移动内部节点的时候由于 </a:t>
            </a:r>
            <a:r>
              <a:rPr lang="en-US" altLang="zh-CN" b="0" i="0">
                <a:solidFill>
                  <a:srgbClr val="4C4948"/>
                </a:solidFill>
                <a:effectLst/>
                <a:latin typeface="MJXc-TeX-math-I"/>
              </a:rPr>
              <a:t>N</a:t>
            </a:r>
            <a:r>
              <a:rPr lang="zh-CN" altLang="en-US" b="0" i="0">
                <a:solidFill>
                  <a:srgbClr val="4C4948"/>
                </a:solidFill>
                <a:effectLst/>
                <a:latin typeface="-apple-system"/>
              </a:rPr>
              <a:t> 最左侧的键是无效的，需要替换为 </a:t>
            </a:r>
            <a:r>
              <a:rPr lang="en-US" altLang="zh-CN" b="0" i="0">
                <a:solidFill>
                  <a:srgbClr val="4C4948"/>
                </a:solidFill>
                <a:effectLst/>
                <a:latin typeface="MJXc-TeX-math-I"/>
              </a:rPr>
              <a:t>N</a:t>
            </a:r>
            <a:r>
              <a:rPr lang="zh-CN" altLang="en-US" b="0" i="0">
                <a:solidFill>
                  <a:srgbClr val="4C4948"/>
                </a:solidFill>
                <a:effectLst/>
                <a:latin typeface="-apple-system"/>
              </a:rPr>
              <a:t> 在父节点中对应的键：</a:t>
            </a:r>
            <a:endParaRPr lang="zh-CN" altLang="en-US"/>
          </a:p>
        </p:txBody>
      </p:sp>
      <p:pic>
        <p:nvPicPr>
          <p:cNvPr id="5" name="图片 4" descr="文本&#10;&#10;AI 生成的内容可能不正确。">
            <a:extLst>
              <a:ext uri="{FF2B5EF4-FFF2-40B4-BE49-F238E27FC236}">
                <a16:creationId xmlns:a16="http://schemas.microsoft.com/office/drawing/2014/main" id="{C7068CDC-6777-F336-436E-801885A62930}"/>
              </a:ext>
            </a:extLst>
          </p:cNvPr>
          <p:cNvPicPr>
            <a:picLocks noChangeAspect="1"/>
          </p:cNvPicPr>
          <p:nvPr/>
        </p:nvPicPr>
        <p:blipFill>
          <a:blip r:embed="rId2"/>
          <a:stretch>
            <a:fillRect/>
          </a:stretch>
        </p:blipFill>
        <p:spPr>
          <a:xfrm>
            <a:off x="414338" y="1037354"/>
            <a:ext cx="9740316" cy="5739683"/>
          </a:xfrm>
          <a:prstGeom prst="rect">
            <a:avLst/>
          </a:prstGeom>
        </p:spPr>
      </p:pic>
    </p:spTree>
    <p:extLst>
      <p:ext uri="{BB962C8B-B14F-4D97-AF65-F5344CB8AC3E}">
        <p14:creationId xmlns:p14="http://schemas.microsoft.com/office/powerpoint/2010/main" val="3718567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8BCBD-468E-FD9B-C298-164643124E1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E1C079C-3173-9E4F-3E4C-C0B0ED32A771}"/>
              </a:ext>
            </a:extLst>
          </p:cNvPr>
          <p:cNvSpPr txBox="1"/>
          <p:nvPr/>
        </p:nvSpPr>
        <p:spPr>
          <a:xfrm>
            <a:off x="334478" y="195531"/>
            <a:ext cx="6097604" cy="369332"/>
          </a:xfrm>
          <a:prstGeom prst="rect">
            <a:avLst/>
          </a:prstGeom>
          <a:noFill/>
        </p:spPr>
        <p:txBody>
          <a:bodyPr wrap="square">
            <a:spAutoFit/>
          </a:bodyPr>
          <a:lstStyle/>
          <a:p>
            <a:r>
              <a:rPr lang="zh-CN" altLang="en-US" b="0" i="0">
                <a:solidFill>
                  <a:srgbClr val="4C4948"/>
                </a:solidFill>
                <a:effectLst/>
                <a:latin typeface="-apple-system"/>
              </a:rPr>
              <a:t>内部节点移动键值对：</a:t>
            </a:r>
            <a:endParaRPr lang="zh-CN" altLang="en-US"/>
          </a:p>
        </p:txBody>
      </p:sp>
      <p:pic>
        <p:nvPicPr>
          <p:cNvPr id="5" name="图片 4" descr="电脑萤幕画面&#10;&#10;AI 生成的内容可能不正确。">
            <a:extLst>
              <a:ext uri="{FF2B5EF4-FFF2-40B4-BE49-F238E27FC236}">
                <a16:creationId xmlns:a16="http://schemas.microsoft.com/office/drawing/2014/main" id="{71698A0E-6F1F-034A-6520-E217398830CA}"/>
              </a:ext>
            </a:extLst>
          </p:cNvPr>
          <p:cNvPicPr>
            <a:picLocks noChangeAspect="1"/>
          </p:cNvPicPr>
          <p:nvPr/>
        </p:nvPicPr>
        <p:blipFill>
          <a:blip r:embed="rId2"/>
          <a:stretch>
            <a:fillRect/>
          </a:stretch>
        </p:blipFill>
        <p:spPr>
          <a:xfrm>
            <a:off x="414337" y="644842"/>
            <a:ext cx="11363325" cy="3800475"/>
          </a:xfrm>
          <a:prstGeom prst="rect">
            <a:avLst/>
          </a:prstGeom>
        </p:spPr>
      </p:pic>
    </p:spTree>
    <p:extLst>
      <p:ext uri="{BB962C8B-B14F-4D97-AF65-F5344CB8AC3E}">
        <p14:creationId xmlns:p14="http://schemas.microsoft.com/office/powerpoint/2010/main" val="778286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E7A45-0071-49D5-0868-CA041720F1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E0AE58A4-08B3-4977-B1D5-94572794AB36}"/>
              </a:ext>
            </a:extLst>
          </p:cNvPr>
          <p:cNvSpPr txBox="1"/>
          <p:nvPr/>
        </p:nvSpPr>
        <p:spPr>
          <a:xfrm>
            <a:off x="199724" y="214781"/>
            <a:ext cx="6097604" cy="369332"/>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重新分配</a:t>
            </a:r>
          </a:p>
        </p:txBody>
      </p:sp>
      <p:sp>
        <p:nvSpPr>
          <p:cNvPr id="8" name="文本框 7">
            <a:extLst>
              <a:ext uri="{FF2B5EF4-FFF2-40B4-BE49-F238E27FC236}">
                <a16:creationId xmlns:a16="http://schemas.microsoft.com/office/drawing/2014/main" id="{3D9C4951-8543-EC18-E3B0-E780D7B31D78}"/>
              </a:ext>
            </a:extLst>
          </p:cNvPr>
          <p:cNvSpPr txBox="1"/>
          <p:nvPr/>
        </p:nvSpPr>
        <p:spPr>
          <a:xfrm>
            <a:off x="199723" y="769302"/>
            <a:ext cx="10686449" cy="369332"/>
          </a:xfrm>
          <a:prstGeom prst="rect">
            <a:avLst/>
          </a:prstGeom>
          <a:noFill/>
        </p:spPr>
        <p:txBody>
          <a:bodyPr wrap="square">
            <a:spAutoFit/>
          </a:bodyPr>
          <a:lstStyle/>
          <a:p>
            <a:r>
              <a:rPr lang="zh-CN" altLang="en-US" b="0" i="0">
                <a:solidFill>
                  <a:srgbClr val="4C4948"/>
                </a:solidFill>
                <a:effectLst/>
                <a:latin typeface="-apple-system"/>
              </a:rPr>
              <a:t>重新分配将兄弟节点的一个键值对移动到 </a:t>
            </a:r>
            <a:r>
              <a:rPr lang="en-US" altLang="zh-CN" b="0" i="0">
                <a:solidFill>
                  <a:srgbClr val="4C4948"/>
                </a:solidFill>
                <a:effectLst/>
                <a:latin typeface="MJXc-TeX-math-I"/>
              </a:rPr>
              <a:t>N</a:t>
            </a:r>
            <a:r>
              <a:rPr lang="zh-CN" altLang="en-US" b="0" i="0">
                <a:solidFill>
                  <a:srgbClr val="4C4948"/>
                </a:solidFill>
                <a:effectLst/>
                <a:latin typeface="-apple-system"/>
              </a:rPr>
              <a:t> 中，移动之后需要更新 </a:t>
            </a:r>
            <a:r>
              <a:rPr lang="en-US" altLang="zh-CN" b="0" i="0">
                <a:solidFill>
                  <a:srgbClr val="4C4948"/>
                </a:solidFill>
                <a:effectLst/>
                <a:latin typeface="MJXc-TeX-math-I"/>
              </a:rPr>
              <a:t>N</a:t>
            </a:r>
            <a:r>
              <a:rPr lang="zh-CN" altLang="en-US" b="0" i="0">
                <a:solidFill>
                  <a:srgbClr val="4C4948"/>
                </a:solidFill>
                <a:effectLst/>
                <a:latin typeface="-apple-system"/>
              </a:rPr>
              <a:t> 中的键和父节点中 </a:t>
            </a:r>
            <a:r>
              <a:rPr lang="en-US" altLang="zh-CN" b="0" i="0">
                <a:solidFill>
                  <a:srgbClr val="4C4948"/>
                </a:solidFill>
                <a:effectLst/>
                <a:latin typeface="MJXc-TeX-math-I"/>
              </a:rPr>
              <a:t>N</a:t>
            </a:r>
            <a:r>
              <a:rPr lang="zh-CN" altLang="en-US" b="0" i="0">
                <a:solidFill>
                  <a:srgbClr val="4C4948"/>
                </a:solidFill>
                <a:effectLst/>
                <a:latin typeface="-apple-system"/>
              </a:rPr>
              <a:t> 对应的键</a:t>
            </a:r>
            <a:endParaRPr lang="zh-CN" altLang="en-US"/>
          </a:p>
        </p:txBody>
      </p:sp>
      <p:pic>
        <p:nvPicPr>
          <p:cNvPr id="10" name="图片 9" descr="文本&#10;&#10;AI 生成的内容可能不正确。">
            <a:extLst>
              <a:ext uri="{FF2B5EF4-FFF2-40B4-BE49-F238E27FC236}">
                <a16:creationId xmlns:a16="http://schemas.microsoft.com/office/drawing/2014/main" id="{C61944FD-CB20-A807-8C6F-46824B57ED2B}"/>
              </a:ext>
            </a:extLst>
          </p:cNvPr>
          <p:cNvPicPr>
            <a:picLocks noChangeAspect="1"/>
          </p:cNvPicPr>
          <p:nvPr/>
        </p:nvPicPr>
        <p:blipFill>
          <a:blip r:embed="rId2"/>
          <a:stretch>
            <a:fillRect/>
          </a:stretch>
        </p:blipFill>
        <p:spPr>
          <a:xfrm>
            <a:off x="273770" y="1323823"/>
            <a:ext cx="9890510" cy="5363099"/>
          </a:xfrm>
          <a:prstGeom prst="rect">
            <a:avLst/>
          </a:prstGeom>
        </p:spPr>
      </p:pic>
    </p:spTree>
    <p:extLst>
      <p:ext uri="{BB962C8B-B14F-4D97-AF65-F5344CB8AC3E}">
        <p14:creationId xmlns:p14="http://schemas.microsoft.com/office/powerpoint/2010/main" val="2944043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10;&#10;AI 生成的内容可能不正确。">
            <a:extLst>
              <a:ext uri="{FF2B5EF4-FFF2-40B4-BE49-F238E27FC236}">
                <a16:creationId xmlns:a16="http://schemas.microsoft.com/office/drawing/2014/main" id="{3B1090DE-EF25-9D84-0D55-9B53F484E0B9}"/>
              </a:ext>
            </a:extLst>
          </p:cNvPr>
          <p:cNvPicPr>
            <a:picLocks noChangeAspect="1"/>
          </p:cNvPicPr>
          <p:nvPr/>
        </p:nvPicPr>
        <p:blipFill>
          <a:blip r:embed="rId2"/>
          <a:stretch>
            <a:fillRect/>
          </a:stretch>
        </p:blipFill>
        <p:spPr>
          <a:xfrm>
            <a:off x="418068" y="924026"/>
            <a:ext cx="11355863" cy="5200348"/>
          </a:xfrm>
          <a:prstGeom prst="rect">
            <a:avLst/>
          </a:prstGeom>
        </p:spPr>
      </p:pic>
      <p:sp>
        <p:nvSpPr>
          <p:cNvPr id="5" name="文本框 4">
            <a:extLst>
              <a:ext uri="{FF2B5EF4-FFF2-40B4-BE49-F238E27FC236}">
                <a16:creationId xmlns:a16="http://schemas.microsoft.com/office/drawing/2014/main" id="{E60A1CBB-50AE-3A4E-F0CA-60F6DFE49581}"/>
              </a:ext>
            </a:extLst>
          </p:cNvPr>
          <p:cNvSpPr txBox="1"/>
          <p:nvPr/>
        </p:nvSpPr>
        <p:spPr>
          <a:xfrm>
            <a:off x="418068" y="364294"/>
            <a:ext cx="8203130" cy="369332"/>
          </a:xfrm>
          <a:prstGeom prst="rect">
            <a:avLst/>
          </a:prstGeom>
          <a:noFill/>
        </p:spPr>
        <p:txBody>
          <a:bodyPr wrap="square">
            <a:spAutoFit/>
          </a:bodyPr>
          <a:lstStyle/>
          <a:p>
            <a:r>
              <a:rPr lang="zh-CN" altLang="en-US" i="0">
                <a:effectLst/>
                <a:latin typeface="-apple-system"/>
              </a:rPr>
              <a:t>内部节点在移动键值对的时候需要更新子节点的 </a:t>
            </a:r>
            <a:r>
              <a:rPr lang="en-US" altLang="zh-CN" i="0">
                <a:effectLst/>
                <a:latin typeface="consolas" panose="020B0609020204030204" pitchFamily="49" charset="0"/>
              </a:rPr>
              <a:t>parent_id_</a:t>
            </a:r>
            <a:r>
              <a:rPr lang="zh-CN" altLang="en-US" i="0">
                <a:effectLst/>
                <a:latin typeface="-apple-system"/>
              </a:rPr>
              <a:t> 为 </a:t>
            </a:r>
            <a:r>
              <a:rPr lang="en-US" altLang="zh-CN" i="0">
                <a:effectLst/>
                <a:latin typeface="MJXc-TeX-math-I"/>
              </a:rPr>
              <a:t>N</a:t>
            </a:r>
            <a:endParaRPr lang="zh-CN" altLang="en-US"/>
          </a:p>
        </p:txBody>
      </p:sp>
    </p:spTree>
    <p:extLst>
      <p:ext uri="{BB962C8B-B14F-4D97-AF65-F5344CB8AC3E}">
        <p14:creationId xmlns:p14="http://schemas.microsoft.com/office/powerpoint/2010/main" val="162979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7657-BA6E-859A-A69D-4170DC6B447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311D175-668B-DCF9-81D5-6EC2CF96F2E4}"/>
              </a:ext>
            </a:extLst>
          </p:cNvPr>
          <p:cNvSpPr txBox="1"/>
          <p:nvPr/>
        </p:nvSpPr>
        <p:spPr>
          <a:xfrm>
            <a:off x="0" y="195532"/>
            <a:ext cx="6097604" cy="369332"/>
          </a:xfrm>
          <a:prstGeom prst="rect">
            <a:avLst/>
          </a:prstGeom>
          <a:noFill/>
        </p:spPr>
        <p:txBody>
          <a:bodyPr wrap="square">
            <a:spAutoFit/>
          </a:bodyPr>
          <a:lstStyle/>
          <a:p>
            <a:r>
              <a:rPr lang="zh-CN" altLang="en-US" b="1"/>
              <a:t>（</a:t>
            </a:r>
            <a:r>
              <a:rPr lang="en-US" altLang="zh-CN" b="1"/>
              <a:t>4</a:t>
            </a:r>
            <a:r>
              <a:rPr lang="zh-CN" altLang="en-US" b="1"/>
              <a:t>）</a:t>
            </a:r>
            <a:r>
              <a:rPr lang="en-US" altLang="zh-CN" b="1"/>
              <a:t>B+ Tree </a:t>
            </a:r>
            <a:r>
              <a:rPr lang="zh-CN" altLang="en-US" b="1"/>
              <a:t>迭代器</a:t>
            </a:r>
          </a:p>
        </p:txBody>
      </p:sp>
      <p:sp>
        <p:nvSpPr>
          <p:cNvPr id="4" name="文本框 3">
            <a:extLst>
              <a:ext uri="{FF2B5EF4-FFF2-40B4-BE49-F238E27FC236}">
                <a16:creationId xmlns:a16="http://schemas.microsoft.com/office/drawing/2014/main" id="{A7A3136A-09B2-3D9E-9802-27C258300CF3}"/>
              </a:ext>
            </a:extLst>
          </p:cNvPr>
          <p:cNvSpPr txBox="1"/>
          <p:nvPr/>
        </p:nvSpPr>
        <p:spPr>
          <a:xfrm>
            <a:off x="192504" y="663425"/>
            <a:ext cx="11251933" cy="369332"/>
          </a:xfrm>
          <a:prstGeom prst="rect">
            <a:avLst/>
          </a:prstGeom>
          <a:noFill/>
        </p:spPr>
        <p:txBody>
          <a:bodyPr wrap="square">
            <a:spAutoFit/>
          </a:bodyPr>
          <a:lstStyle/>
          <a:p>
            <a:r>
              <a:rPr lang="zh-CN" altLang="en-US" b="0" i="0">
                <a:solidFill>
                  <a:srgbClr val="4C4948"/>
                </a:solidFill>
                <a:effectLst/>
                <a:latin typeface="-apple-system"/>
              </a:rPr>
              <a:t>为了遍历叶节点，需要知道叶节点的页 </a:t>
            </a:r>
            <a:r>
              <a:rPr lang="en-US" altLang="zh-CN" b="0" i="0">
                <a:solidFill>
                  <a:srgbClr val="4C4948"/>
                </a:solidFill>
                <a:effectLst/>
                <a:latin typeface="-apple-system"/>
              </a:rPr>
              <a:t>id </a:t>
            </a:r>
            <a:r>
              <a:rPr lang="zh-CN" altLang="en-US" b="0" i="0">
                <a:solidFill>
                  <a:srgbClr val="4C4948"/>
                </a:solidFill>
                <a:effectLst/>
                <a:latin typeface="-apple-system"/>
              </a:rPr>
              <a:t>和当前所处键值对在叶节点的索引，所以将 </a:t>
            </a:r>
            <a:r>
              <a:rPr lang="en-US" altLang="zh-CN" b="0" i="0">
                <a:solidFill>
                  <a:srgbClr val="4C4948"/>
                </a:solidFill>
                <a:effectLst/>
                <a:latin typeface="-apple-system"/>
              </a:rPr>
              <a:t>B+ </a:t>
            </a:r>
            <a:r>
              <a:rPr lang="zh-CN" altLang="en-US" b="0" i="0">
                <a:solidFill>
                  <a:srgbClr val="4C4948"/>
                </a:solidFill>
                <a:effectLst/>
                <a:latin typeface="-apple-system"/>
              </a:rPr>
              <a:t>树迭代器声明如下：</a:t>
            </a:r>
            <a:endParaRPr lang="zh-CN" altLang="en-US"/>
          </a:p>
        </p:txBody>
      </p:sp>
      <p:pic>
        <p:nvPicPr>
          <p:cNvPr id="6" name="图片 5" descr="文本&#10;&#10;AI 生成的内容可能不正确。">
            <a:extLst>
              <a:ext uri="{FF2B5EF4-FFF2-40B4-BE49-F238E27FC236}">
                <a16:creationId xmlns:a16="http://schemas.microsoft.com/office/drawing/2014/main" id="{A1238769-FF88-FFF3-FCC5-3ACFB5664B8B}"/>
              </a:ext>
            </a:extLst>
          </p:cNvPr>
          <p:cNvPicPr>
            <a:picLocks noChangeAspect="1"/>
          </p:cNvPicPr>
          <p:nvPr/>
        </p:nvPicPr>
        <p:blipFill>
          <a:blip r:embed="rId2"/>
          <a:stretch>
            <a:fillRect/>
          </a:stretch>
        </p:blipFill>
        <p:spPr>
          <a:xfrm>
            <a:off x="262890" y="1174925"/>
            <a:ext cx="9169868" cy="5487543"/>
          </a:xfrm>
          <a:prstGeom prst="rect">
            <a:avLst/>
          </a:prstGeom>
        </p:spPr>
      </p:pic>
    </p:spTree>
    <p:extLst>
      <p:ext uri="{BB962C8B-B14F-4D97-AF65-F5344CB8AC3E}">
        <p14:creationId xmlns:p14="http://schemas.microsoft.com/office/powerpoint/2010/main" val="3999070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53C54-1159-98BE-2969-B0EFB4255F6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02E9028-EFF2-E278-F012-393D9BD83A07}"/>
              </a:ext>
            </a:extLst>
          </p:cNvPr>
          <p:cNvSpPr txBox="1"/>
          <p:nvPr/>
        </p:nvSpPr>
        <p:spPr>
          <a:xfrm>
            <a:off x="113094" y="284292"/>
            <a:ext cx="4076906" cy="1711622"/>
          </a:xfrm>
          <a:prstGeom prst="rect">
            <a:avLst/>
          </a:prstGeom>
          <a:noFill/>
        </p:spPr>
        <p:txBody>
          <a:bodyPr wrap="square">
            <a:spAutoFit/>
          </a:bodyPr>
          <a:lstStyle/>
          <a:p>
            <a:pPr>
              <a:lnSpc>
                <a:spcPct val="150000"/>
              </a:lnSpc>
            </a:pPr>
            <a:r>
              <a:rPr lang="zh-CN" altLang="en-US" i="0">
                <a:effectLst/>
                <a:latin typeface="-apple-system"/>
              </a:rPr>
              <a:t>迭代时可能会从一个叶节点跳到下一个，所以需要更新当前叶节点的页 </a:t>
            </a:r>
            <a:r>
              <a:rPr lang="en-US" altLang="zh-CN" i="0">
                <a:effectLst/>
                <a:latin typeface="-apple-system"/>
              </a:rPr>
              <a:t>id </a:t>
            </a:r>
            <a:r>
              <a:rPr lang="zh-CN" altLang="en-US" i="0">
                <a:effectLst/>
                <a:latin typeface="-apple-system"/>
              </a:rPr>
              <a:t>和键值对索引。迭代结束的时候需要将 </a:t>
            </a:r>
            <a:r>
              <a:rPr lang="en-US" altLang="zh-CN" i="0">
                <a:effectLst/>
                <a:latin typeface="consolas" panose="020B0609020204030204" pitchFamily="49" charset="0"/>
              </a:rPr>
              <a:t>page_id_</a:t>
            </a:r>
            <a:r>
              <a:rPr lang="zh-CN" altLang="en-US" i="0">
                <a:effectLst/>
                <a:latin typeface="-apple-system"/>
              </a:rPr>
              <a:t> 置为 </a:t>
            </a:r>
            <a:r>
              <a:rPr lang="en-US" altLang="zh-CN" i="0">
                <a:effectLst/>
                <a:latin typeface="consolas" panose="020B0609020204030204" pitchFamily="49" charset="0"/>
              </a:rPr>
              <a:t>INVALID_PAGE_ID</a:t>
            </a:r>
            <a:r>
              <a:rPr lang="zh-CN" altLang="en-US" i="0">
                <a:effectLst/>
                <a:latin typeface="-apple-system"/>
              </a:rPr>
              <a:t>：</a:t>
            </a:r>
            <a:endParaRPr lang="zh-CN" altLang="en-US"/>
          </a:p>
        </p:txBody>
      </p:sp>
      <p:pic>
        <p:nvPicPr>
          <p:cNvPr id="5" name="图片 4" descr="文本&#10;&#10;AI 生成的内容可能不正确。">
            <a:extLst>
              <a:ext uri="{FF2B5EF4-FFF2-40B4-BE49-F238E27FC236}">
                <a16:creationId xmlns:a16="http://schemas.microsoft.com/office/drawing/2014/main" id="{19EC6A02-4E33-93FC-CAF5-EA896BD09486}"/>
              </a:ext>
            </a:extLst>
          </p:cNvPr>
          <p:cNvPicPr>
            <a:picLocks noChangeAspect="1"/>
          </p:cNvPicPr>
          <p:nvPr/>
        </p:nvPicPr>
        <p:blipFill>
          <a:blip r:embed="rId2"/>
          <a:stretch>
            <a:fillRect/>
          </a:stretch>
        </p:blipFill>
        <p:spPr>
          <a:xfrm>
            <a:off x="4334380" y="0"/>
            <a:ext cx="7857620" cy="6858000"/>
          </a:xfrm>
          <a:prstGeom prst="rect">
            <a:avLst/>
          </a:prstGeom>
        </p:spPr>
      </p:pic>
    </p:spTree>
    <p:extLst>
      <p:ext uri="{BB962C8B-B14F-4D97-AF65-F5344CB8AC3E}">
        <p14:creationId xmlns:p14="http://schemas.microsoft.com/office/powerpoint/2010/main" val="3683886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5E83-2F58-EA8E-82E6-1F6AF325077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607E4C3-D202-D60E-5033-405DE75A3388}"/>
              </a:ext>
            </a:extLst>
          </p:cNvPr>
          <p:cNvSpPr txBox="1"/>
          <p:nvPr/>
        </p:nvSpPr>
        <p:spPr>
          <a:xfrm>
            <a:off x="238226" y="205157"/>
            <a:ext cx="6097604" cy="369332"/>
          </a:xfrm>
          <a:prstGeom prst="rect">
            <a:avLst/>
          </a:prstGeom>
          <a:noFill/>
        </p:spPr>
        <p:txBody>
          <a:bodyPr wrap="square">
            <a:spAutoFit/>
          </a:bodyPr>
          <a:lstStyle/>
          <a:p>
            <a:r>
              <a:rPr lang="zh-CN" altLang="en-US" b="0" i="0">
                <a:solidFill>
                  <a:srgbClr val="4C4948"/>
                </a:solidFill>
                <a:effectLst/>
                <a:latin typeface="-apple-system"/>
              </a:rPr>
              <a:t>在 </a:t>
            </a:r>
            <a:r>
              <a:rPr lang="en-US" altLang="zh-CN" b="0" i="0">
                <a:solidFill>
                  <a:srgbClr val="4C4948"/>
                </a:solidFill>
                <a:effectLst/>
                <a:latin typeface="-apple-system"/>
              </a:rPr>
              <a:t>B+ </a:t>
            </a:r>
            <a:r>
              <a:rPr lang="zh-CN" altLang="en-US" b="0" i="0">
                <a:solidFill>
                  <a:srgbClr val="4C4948"/>
                </a:solidFill>
                <a:effectLst/>
                <a:latin typeface="-apple-system"/>
              </a:rPr>
              <a:t>树中实现迭代器接口：</a:t>
            </a:r>
            <a:endParaRPr lang="zh-CN" altLang="en-US"/>
          </a:p>
        </p:txBody>
      </p:sp>
      <p:pic>
        <p:nvPicPr>
          <p:cNvPr id="5" name="图片 4" descr="文本&#10;&#10;AI 生成的内容可能不正确。">
            <a:extLst>
              <a:ext uri="{FF2B5EF4-FFF2-40B4-BE49-F238E27FC236}">
                <a16:creationId xmlns:a16="http://schemas.microsoft.com/office/drawing/2014/main" id="{9BEA53D6-BF2B-D2DB-9E30-6237BC5AFA73}"/>
              </a:ext>
            </a:extLst>
          </p:cNvPr>
          <p:cNvPicPr>
            <a:picLocks noChangeAspect="1"/>
          </p:cNvPicPr>
          <p:nvPr/>
        </p:nvPicPr>
        <p:blipFill>
          <a:blip r:embed="rId2"/>
          <a:stretch>
            <a:fillRect/>
          </a:stretch>
        </p:blipFill>
        <p:spPr>
          <a:xfrm>
            <a:off x="307357" y="782137"/>
            <a:ext cx="8884770" cy="5015229"/>
          </a:xfrm>
          <a:prstGeom prst="rect">
            <a:avLst/>
          </a:prstGeom>
        </p:spPr>
      </p:pic>
    </p:spTree>
    <p:extLst>
      <p:ext uri="{BB962C8B-B14F-4D97-AF65-F5344CB8AC3E}">
        <p14:creationId xmlns:p14="http://schemas.microsoft.com/office/powerpoint/2010/main" val="94818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104A-1D0E-A02F-4520-BB2F4DB2439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9C7AEE7-749D-2A6A-1571-8BB2A327A2AB}"/>
              </a:ext>
            </a:extLst>
          </p:cNvPr>
          <p:cNvSpPr txBox="1"/>
          <p:nvPr/>
        </p:nvSpPr>
        <p:spPr>
          <a:xfrm>
            <a:off x="298382" y="288758"/>
            <a:ext cx="10982425" cy="754053"/>
          </a:xfrm>
          <a:prstGeom prst="rect">
            <a:avLst/>
          </a:prstGeom>
          <a:noFill/>
        </p:spPr>
        <p:txBody>
          <a:bodyPr wrap="square" rtlCol="0">
            <a:spAutoFit/>
          </a:bodyPr>
          <a:lstStyle/>
          <a:p>
            <a:pPr>
              <a:spcAft>
                <a:spcPts val="600"/>
              </a:spcAft>
            </a:pPr>
            <a:r>
              <a:rPr lang="zh-CN" altLang="en-US" sz="2000" b="1"/>
              <a:t>并发 </a:t>
            </a:r>
            <a:r>
              <a:rPr lang="en-US" altLang="zh-CN" sz="2000" b="1"/>
              <a:t>B+ </a:t>
            </a:r>
            <a:r>
              <a:rPr lang="zh-CN" altLang="en-US" sz="2000" b="1"/>
              <a:t>树</a:t>
            </a:r>
            <a:endParaRPr lang="en-US" altLang="zh-CN" sz="2000" b="1"/>
          </a:p>
          <a:p>
            <a:r>
              <a:rPr lang="zh-CN" altLang="en-US"/>
              <a:t>之前已经完成了实现了单线程 </a:t>
            </a:r>
            <a:r>
              <a:rPr lang="en-US" altLang="zh-CN"/>
              <a:t>B+ </a:t>
            </a:r>
            <a:r>
              <a:rPr lang="zh-CN" altLang="en-US"/>
              <a:t>树的查找、插入、删除和迭代操作。现在需要实现多线程</a:t>
            </a:r>
            <a:r>
              <a:rPr lang="en-US" altLang="zh-CN"/>
              <a:t>B+</a:t>
            </a:r>
            <a:r>
              <a:rPr lang="zh-CN" altLang="en-US"/>
              <a:t>树。</a:t>
            </a:r>
          </a:p>
        </p:txBody>
      </p:sp>
      <p:sp>
        <p:nvSpPr>
          <p:cNvPr id="4" name="文本框 3">
            <a:extLst>
              <a:ext uri="{FF2B5EF4-FFF2-40B4-BE49-F238E27FC236}">
                <a16:creationId xmlns:a16="http://schemas.microsoft.com/office/drawing/2014/main" id="{8052601F-9FEE-EE1D-94E2-6B9327E28E7C}"/>
              </a:ext>
            </a:extLst>
          </p:cNvPr>
          <p:cNvSpPr txBox="1"/>
          <p:nvPr/>
        </p:nvSpPr>
        <p:spPr>
          <a:xfrm>
            <a:off x="132347" y="1042811"/>
            <a:ext cx="6097604" cy="369332"/>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a:t>
            </a:r>
            <a:r>
              <a:rPr lang="en-US" altLang="zh-CN" b="1" i="0">
                <a:solidFill>
                  <a:srgbClr val="4C4948"/>
                </a:solidFill>
                <a:effectLst/>
                <a:latin typeface="-apple-system"/>
              </a:rPr>
              <a:t>1</a:t>
            </a:r>
            <a:r>
              <a:rPr lang="zh-CN" altLang="en-US" b="1" i="0">
                <a:solidFill>
                  <a:srgbClr val="4C4948"/>
                </a:solidFill>
                <a:effectLst/>
                <a:latin typeface="-apple-system"/>
              </a:rPr>
              <a:t>）查找</a:t>
            </a:r>
          </a:p>
        </p:txBody>
      </p:sp>
      <p:sp>
        <p:nvSpPr>
          <p:cNvPr id="5" name="文本框 4">
            <a:extLst>
              <a:ext uri="{FF2B5EF4-FFF2-40B4-BE49-F238E27FC236}">
                <a16:creationId xmlns:a16="http://schemas.microsoft.com/office/drawing/2014/main" id="{FD0F794B-49A2-71F1-4750-6F4F2E7DEEB6}"/>
              </a:ext>
            </a:extLst>
          </p:cNvPr>
          <p:cNvSpPr txBox="1"/>
          <p:nvPr/>
        </p:nvSpPr>
        <p:spPr>
          <a:xfrm>
            <a:off x="298382" y="1519865"/>
            <a:ext cx="10805962" cy="646331"/>
          </a:xfrm>
          <a:prstGeom prst="rect">
            <a:avLst/>
          </a:prstGeom>
          <a:noFill/>
        </p:spPr>
        <p:txBody>
          <a:bodyPr wrap="square" rtlCol="0">
            <a:spAutoFit/>
          </a:bodyPr>
          <a:lstStyle/>
          <a:p>
            <a:r>
              <a:rPr lang="zh-CN" altLang="en-US"/>
              <a:t>当查找一个键时，先用共享模式锁住根结点。沿树向下遍历，在子结点上获得锁以后，它释放父结点上的锁。它重复该过程直至叶结点。</a:t>
            </a:r>
          </a:p>
        </p:txBody>
      </p:sp>
      <p:pic>
        <p:nvPicPr>
          <p:cNvPr id="7" name="图片 6" descr="图示&#10;&#10;AI 生成的内容可能不正确。">
            <a:extLst>
              <a:ext uri="{FF2B5EF4-FFF2-40B4-BE49-F238E27FC236}">
                <a16:creationId xmlns:a16="http://schemas.microsoft.com/office/drawing/2014/main" id="{64EEE591-161F-FFE7-4D43-5B2F9E77946F}"/>
              </a:ext>
            </a:extLst>
          </p:cNvPr>
          <p:cNvPicPr>
            <a:picLocks noChangeAspect="1"/>
          </p:cNvPicPr>
          <p:nvPr/>
        </p:nvPicPr>
        <p:blipFill>
          <a:blip r:embed="rId2"/>
          <a:stretch>
            <a:fillRect/>
          </a:stretch>
        </p:blipFill>
        <p:spPr>
          <a:xfrm>
            <a:off x="413885" y="2243119"/>
            <a:ext cx="9413509" cy="4614881"/>
          </a:xfrm>
          <a:prstGeom prst="rect">
            <a:avLst/>
          </a:prstGeom>
        </p:spPr>
      </p:pic>
    </p:spTree>
    <p:extLst>
      <p:ext uri="{BB962C8B-B14F-4D97-AF65-F5344CB8AC3E}">
        <p14:creationId xmlns:p14="http://schemas.microsoft.com/office/powerpoint/2010/main" val="9824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395" y="0"/>
            <a:ext cx="5678805" cy="1111885"/>
          </a:xfrm>
        </p:spPr>
        <p:txBody>
          <a:bodyPr/>
          <a:lstStyle/>
          <a:p>
            <a:r>
              <a:rPr lang="zh-CN" altLang="en-US" sz="2400">
                <a:latin typeface="黑体" panose="02010609060101010101" charset="-122"/>
                <a:ea typeface="黑体" panose="02010609060101010101" charset="-122"/>
                <a:sym typeface="+mn-ea"/>
              </a:rPr>
              <a:t>一</a:t>
            </a:r>
            <a:r>
              <a:rPr lang="en-US" altLang="zh-CN" sz="2400">
                <a:latin typeface="黑体" panose="02010609060101010101" charset="-122"/>
                <a:ea typeface="黑体" panose="02010609060101010101" charset="-122"/>
                <a:sym typeface="+mn-ea"/>
              </a:rPr>
              <a:t>.buckets</a:t>
            </a:r>
            <a:r>
              <a:rPr lang="zh-CN" altLang="en-US" sz="2400">
                <a:latin typeface="黑体" panose="02010609060101010101" charset="-122"/>
                <a:ea typeface="黑体" panose="02010609060101010101" charset="-122"/>
                <a:sym typeface="+mn-ea"/>
              </a:rPr>
              <a:t>类核心方法实现：</a:t>
            </a:r>
            <a:endParaRPr lang="zh-CN" altLang="en-US" sz="2400"/>
          </a:p>
        </p:txBody>
      </p:sp>
      <p:pic>
        <p:nvPicPr>
          <p:cNvPr id="5" name="内容占位符 4" descr="QQ20251214-165534"/>
          <p:cNvPicPr>
            <a:picLocks noGrp="1" noChangeAspect="1"/>
          </p:cNvPicPr>
          <p:nvPr>
            <p:ph idx="1"/>
          </p:nvPr>
        </p:nvPicPr>
        <p:blipFill>
          <a:blip r:embed="rId2"/>
          <a:stretch>
            <a:fillRect/>
          </a:stretch>
        </p:blipFill>
        <p:spPr>
          <a:xfrm>
            <a:off x="539750" y="1782445"/>
            <a:ext cx="11170920" cy="3821430"/>
          </a:xfrm>
          <a:prstGeom prst="rect">
            <a:avLst/>
          </a:prstGeom>
        </p:spPr>
      </p:pic>
      <p:sp>
        <p:nvSpPr>
          <p:cNvPr id="4" name="文本框 3"/>
          <p:cNvSpPr txBox="1"/>
          <p:nvPr/>
        </p:nvSpPr>
        <p:spPr>
          <a:xfrm>
            <a:off x="607695" y="1132205"/>
            <a:ext cx="3051810" cy="398780"/>
          </a:xfrm>
          <a:prstGeom prst="rect">
            <a:avLst/>
          </a:prstGeom>
          <a:noFill/>
        </p:spPr>
        <p:txBody>
          <a:bodyPr wrap="square" rtlCol="0">
            <a:spAutoFit/>
          </a:bodyPr>
          <a:lstStyle/>
          <a:p>
            <a:r>
              <a:rPr lang="en-US" altLang="zh-CN" sz="2000"/>
              <a:t>Remove</a:t>
            </a:r>
            <a:r>
              <a:rPr lang="zh-CN" altLang="en-US" sz="2000"/>
              <a:t>删除</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FEA3-EC74-BC4D-7CA3-21016EF62E0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ED885F0-7BE4-287A-9950-479E9BFD0D02}"/>
              </a:ext>
            </a:extLst>
          </p:cNvPr>
          <p:cNvSpPr txBox="1"/>
          <p:nvPr/>
        </p:nvSpPr>
        <p:spPr>
          <a:xfrm>
            <a:off x="161221" y="207675"/>
            <a:ext cx="11552724" cy="2777107"/>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a:t>
            </a:r>
            <a:r>
              <a:rPr lang="en-US" altLang="zh-CN" b="1" i="0">
                <a:solidFill>
                  <a:srgbClr val="4C4948"/>
                </a:solidFill>
                <a:effectLst/>
                <a:latin typeface="-apple-system"/>
              </a:rPr>
              <a:t>2</a:t>
            </a:r>
            <a:r>
              <a:rPr lang="zh-CN" altLang="en-US" b="1" i="0">
                <a:solidFill>
                  <a:srgbClr val="4C4948"/>
                </a:solidFill>
                <a:effectLst/>
                <a:latin typeface="-apple-system"/>
              </a:rPr>
              <a:t>）插入和删除</a:t>
            </a:r>
          </a:p>
          <a:p>
            <a:pPr algn="l">
              <a:lnSpc>
                <a:spcPct val="120000"/>
              </a:lnSpc>
              <a:buNone/>
            </a:pPr>
            <a:r>
              <a:rPr lang="zh-CN" altLang="en-US" b="0" i="0">
                <a:solidFill>
                  <a:srgbClr val="4C4948"/>
                </a:solidFill>
                <a:effectLst/>
                <a:latin typeface="-apple-system"/>
              </a:rPr>
              <a:t>插入和删除都需要对节点加写锁，由于插入可能导致叶节点分裂，删除可能导致叶节点的合并或者重新分配，所以在释放父节点的锁之前需要判断子节点是否安全。只有安全时才能释放所有祖先节点的锁，否则需要一直加锁下去。</a:t>
            </a:r>
          </a:p>
          <a:p>
            <a:pPr algn="l">
              <a:lnSpc>
                <a:spcPct val="120000"/>
              </a:lnSpc>
              <a:buNone/>
            </a:pPr>
            <a:r>
              <a:rPr lang="zh-CN" altLang="en-US" b="0" i="0">
                <a:solidFill>
                  <a:srgbClr val="4C4948"/>
                </a:solidFill>
                <a:effectLst/>
                <a:latin typeface="-apple-system"/>
              </a:rPr>
              <a:t>删除时需要特殊处理根节点：</a:t>
            </a:r>
          </a:p>
          <a:p>
            <a:pPr algn="l" latinLnBrk="1">
              <a:lnSpc>
                <a:spcPct val="120000"/>
              </a:lnSpc>
              <a:buFont typeface="Arial" panose="020B0604020202020204" pitchFamily="34" charset="0"/>
              <a:buChar char="•"/>
            </a:pPr>
            <a:r>
              <a:rPr lang="zh-CN" altLang="en-US" b="0" i="0">
                <a:solidFill>
                  <a:srgbClr val="4C4948"/>
                </a:solidFill>
                <a:effectLst/>
                <a:latin typeface="-apple-system"/>
              </a:rPr>
              <a:t>根节点为叶节点，最小的键值对数量是 </a:t>
            </a:r>
            <a:r>
              <a:rPr lang="en-US" altLang="zh-CN" b="0" i="0">
                <a:solidFill>
                  <a:srgbClr val="4C4948"/>
                </a:solidFill>
                <a:effectLst/>
                <a:latin typeface="-apple-system"/>
              </a:rPr>
              <a:t>1</a:t>
            </a:r>
            <a:r>
              <a:rPr lang="zh-CN" altLang="en-US" b="0" i="0">
                <a:solidFill>
                  <a:srgbClr val="4C4948"/>
                </a:solidFill>
                <a:effectLst/>
                <a:latin typeface="-apple-system"/>
              </a:rPr>
              <a:t>，所以删除之前需要键值对数量大于 </a:t>
            </a:r>
            <a:r>
              <a:rPr lang="en-US" altLang="zh-CN" b="0" i="0">
                <a:solidFill>
                  <a:srgbClr val="4C4948"/>
                </a:solidFill>
                <a:effectLst/>
                <a:latin typeface="-apple-system"/>
              </a:rPr>
              <a:t>1 </a:t>
            </a:r>
            <a:r>
              <a:rPr lang="zh-CN" altLang="en-US" b="0" i="0">
                <a:solidFill>
                  <a:srgbClr val="4C4948"/>
                </a:solidFill>
                <a:effectLst/>
                <a:latin typeface="-apple-system"/>
              </a:rPr>
              <a:t>才是安全的；</a:t>
            </a:r>
          </a:p>
          <a:p>
            <a:pPr algn="l" latinLnBrk="1">
              <a:lnSpc>
                <a:spcPct val="120000"/>
              </a:lnSpc>
              <a:buFont typeface="Arial" panose="020B0604020202020204" pitchFamily="34" charset="0"/>
              <a:buChar char="•"/>
            </a:pPr>
            <a:r>
              <a:rPr lang="zh-CN" altLang="en-US" b="0" i="0">
                <a:solidFill>
                  <a:srgbClr val="4C4948"/>
                </a:solidFill>
                <a:effectLst/>
                <a:latin typeface="-apple-system"/>
              </a:rPr>
              <a:t>根节点为叶节点，最小的键值对数量是 </a:t>
            </a:r>
            <a:r>
              <a:rPr lang="en-US" altLang="zh-CN" b="0" i="0">
                <a:solidFill>
                  <a:srgbClr val="4C4948"/>
                </a:solidFill>
                <a:effectLst/>
                <a:latin typeface="-apple-system"/>
              </a:rPr>
              <a:t>2</a:t>
            </a:r>
            <a:r>
              <a:rPr lang="zh-CN" altLang="en-US" b="0" i="0">
                <a:solidFill>
                  <a:srgbClr val="4C4948"/>
                </a:solidFill>
                <a:effectLst/>
                <a:latin typeface="-apple-system"/>
              </a:rPr>
              <a:t>，所以删除之前需要键值对数量大于 </a:t>
            </a:r>
            <a:r>
              <a:rPr lang="en-US" altLang="zh-CN" b="0" i="0">
                <a:solidFill>
                  <a:srgbClr val="4C4948"/>
                </a:solidFill>
                <a:effectLst/>
                <a:latin typeface="-apple-system"/>
              </a:rPr>
              <a:t>2 </a:t>
            </a:r>
            <a:r>
              <a:rPr lang="zh-CN" altLang="en-US" b="0" i="0">
                <a:solidFill>
                  <a:srgbClr val="4C4948"/>
                </a:solidFill>
                <a:effectLst/>
                <a:latin typeface="-apple-system"/>
              </a:rPr>
              <a:t>才是安全的；</a:t>
            </a:r>
          </a:p>
          <a:p>
            <a:pPr algn="l">
              <a:lnSpc>
                <a:spcPct val="120000"/>
              </a:lnSpc>
              <a:buNone/>
            </a:pPr>
            <a:r>
              <a:rPr lang="zh-CN" altLang="en-US" b="0" i="0">
                <a:solidFill>
                  <a:srgbClr val="4C4948"/>
                </a:solidFill>
                <a:effectLst/>
                <a:latin typeface="-apple-system"/>
              </a:rPr>
              <a:t>如果节点不是根节点，需要删除后仍处于半满状态才是安全的。</a:t>
            </a:r>
          </a:p>
        </p:txBody>
      </p:sp>
      <p:pic>
        <p:nvPicPr>
          <p:cNvPr id="5" name="图片 4" descr="文本&#10;&#10;AI 生成的内容可能不正确。">
            <a:extLst>
              <a:ext uri="{FF2B5EF4-FFF2-40B4-BE49-F238E27FC236}">
                <a16:creationId xmlns:a16="http://schemas.microsoft.com/office/drawing/2014/main" id="{25461C15-77D4-8B3E-FCD9-FA5F5D0FF98D}"/>
              </a:ext>
            </a:extLst>
          </p:cNvPr>
          <p:cNvPicPr>
            <a:picLocks noChangeAspect="1"/>
          </p:cNvPicPr>
          <p:nvPr/>
        </p:nvPicPr>
        <p:blipFill>
          <a:blip r:embed="rId2"/>
          <a:stretch>
            <a:fillRect/>
          </a:stretch>
        </p:blipFill>
        <p:spPr>
          <a:xfrm>
            <a:off x="161221" y="2984782"/>
            <a:ext cx="6646445" cy="3921941"/>
          </a:xfrm>
          <a:prstGeom prst="rect">
            <a:avLst/>
          </a:prstGeom>
        </p:spPr>
      </p:pic>
    </p:spTree>
    <p:extLst>
      <p:ext uri="{BB962C8B-B14F-4D97-AF65-F5344CB8AC3E}">
        <p14:creationId xmlns:p14="http://schemas.microsoft.com/office/powerpoint/2010/main" val="4028492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A5E4-0472-14AC-D9FC-8D9F2BCD172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146F310-8480-50DA-41DB-22C9077546D8}"/>
              </a:ext>
            </a:extLst>
          </p:cNvPr>
          <p:cNvSpPr txBox="1"/>
          <p:nvPr/>
        </p:nvSpPr>
        <p:spPr>
          <a:xfrm>
            <a:off x="157212" y="0"/>
            <a:ext cx="11877575" cy="646331"/>
          </a:xfrm>
          <a:prstGeom prst="rect">
            <a:avLst/>
          </a:prstGeom>
          <a:noFill/>
        </p:spPr>
        <p:txBody>
          <a:bodyPr wrap="square">
            <a:spAutoFit/>
          </a:bodyPr>
          <a:lstStyle/>
          <a:p>
            <a:r>
              <a:rPr lang="zh-CN" altLang="en-US" b="0" i="0">
                <a:effectLst/>
                <a:latin typeface="-apple-system"/>
              </a:rPr>
              <a:t>对子节点的加锁发生在 </a:t>
            </a:r>
            <a:r>
              <a:rPr lang="en-US" altLang="zh-CN" b="0" i="0">
                <a:effectLst/>
                <a:latin typeface="consolas" panose="020B0609020204030204" pitchFamily="49" charset="0"/>
              </a:rPr>
              <a:t>FindLeafPage()</a:t>
            </a:r>
            <a:r>
              <a:rPr lang="en-US" altLang="zh-CN" b="0" i="0">
                <a:effectLst/>
                <a:latin typeface="-apple-system"/>
              </a:rPr>
              <a:t> </a:t>
            </a:r>
            <a:r>
              <a:rPr lang="zh-CN" altLang="en-US" b="0" i="0">
                <a:effectLst/>
                <a:latin typeface="-apple-system"/>
              </a:rPr>
              <a:t>函数中，当子节点不安全时，调用 </a:t>
            </a:r>
            <a:r>
              <a:rPr lang="en-US" altLang="zh-CN" b="0" i="0">
                <a:effectLst/>
                <a:latin typeface="consolas" panose="020B0609020204030204" pitchFamily="49" charset="0"/>
              </a:rPr>
              <a:t>Transaction::AddIntoPageSet(Page *)</a:t>
            </a:r>
            <a:r>
              <a:rPr lang="en-US" altLang="zh-CN" b="0" i="0">
                <a:effectLst/>
                <a:latin typeface="-apple-system"/>
              </a:rPr>
              <a:t> </a:t>
            </a:r>
            <a:r>
              <a:rPr lang="zh-CN" altLang="en-US" b="0" i="0">
                <a:effectLst/>
                <a:latin typeface="-apple-system"/>
              </a:rPr>
              <a:t>记录父节点。对于 </a:t>
            </a:r>
            <a:r>
              <a:rPr lang="en-US" altLang="zh-CN" b="0" i="0">
                <a:effectLst/>
                <a:latin typeface="consolas" panose="020B0609020204030204" pitchFamily="49" charset="0"/>
              </a:rPr>
              <a:t>root_latch_</a:t>
            </a:r>
            <a:r>
              <a:rPr lang="zh-CN" altLang="en-US" b="0" i="0">
                <a:effectLst/>
                <a:latin typeface="-apple-system"/>
              </a:rPr>
              <a:t>，当根节点不安全时，加到 </a:t>
            </a:r>
            <a:r>
              <a:rPr lang="en-US" altLang="zh-CN">
                <a:latin typeface="-apple-system"/>
              </a:rPr>
              <a:t>transaction</a:t>
            </a:r>
            <a:r>
              <a:rPr lang="en-US" altLang="zh-CN" b="0" i="0">
                <a:effectLst/>
                <a:latin typeface="-apple-system"/>
              </a:rPr>
              <a:t> </a:t>
            </a:r>
            <a:r>
              <a:rPr lang="zh-CN" altLang="en-US" b="0" i="0">
                <a:effectLst/>
                <a:latin typeface="-apple-system"/>
              </a:rPr>
              <a:t>里面的是空指针：</a:t>
            </a:r>
            <a:endParaRPr lang="zh-CN" altLang="en-US"/>
          </a:p>
        </p:txBody>
      </p:sp>
      <p:pic>
        <p:nvPicPr>
          <p:cNvPr id="5" name="图片 4" descr="文本&#10;&#10;AI 生成的内容可能不正确。">
            <a:extLst>
              <a:ext uri="{FF2B5EF4-FFF2-40B4-BE49-F238E27FC236}">
                <a16:creationId xmlns:a16="http://schemas.microsoft.com/office/drawing/2014/main" id="{A9F47110-0D0B-6EA0-10A8-281526AB7B00}"/>
              </a:ext>
            </a:extLst>
          </p:cNvPr>
          <p:cNvPicPr>
            <a:picLocks noChangeAspect="1"/>
          </p:cNvPicPr>
          <p:nvPr/>
        </p:nvPicPr>
        <p:blipFill>
          <a:blip r:embed="rId2"/>
          <a:stretch>
            <a:fillRect/>
          </a:stretch>
        </p:blipFill>
        <p:spPr>
          <a:xfrm>
            <a:off x="285912" y="654341"/>
            <a:ext cx="6384395" cy="6203659"/>
          </a:xfrm>
          <a:prstGeom prst="rect">
            <a:avLst/>
          </a:prstGeom>
        </p:spPr>
      </p:pic>
      <p:sp>
        <p:nvSpPr>
          <p:cNvPr id="4" name="文本框 3">
            <a:extLst>
              <a:ext uri="{FF2B5EF4-FFF2-40B4-BE49-F238E27FC236}">
                <a16:creationId xmlns:a16="http://schemas.microsoft.com/office/drawing/2014/main" id="{FCC127F1-F2C6-F84C-CDE9-22253EE5CEEC}"/>
              </a:ext>
            </a:extLst>
          </p:cNvPr>
          <p:cNvSpPr txBox="1"/>
          <p:nvPr/>
        </p:nvSpPr>
        <p:spPr>
          <a:xfrm>
            <a:off x="6738886" y="1009941"/>
            <a:ext cx="5404623" cy="3035831"/>
          </a:xfrm>
          <a:prstGeom prst="rect">
            <a:avLst/>
          </a:prstGeom>
          <a:noFill/>
        </p:spPr>
        <p:txBody>
          <a:bodyPr wrap="square">
            <a:spAutoFit/>
          </a:bodyPr>
          <a:lstStyle/>
          <a:p>
            <a:pPr algn="l">
              <a:lnSpc>
                <a:spcPct val="120000"/>
              </a:lnSpc>
            </a:pPr>
            <a:r>
              <a:rPr lang="en-US" altLang="zh-CN">
                <a:latin typeface="-apple-system"/>
              </a:rPr>
              <a:t>root_latch_ </a:t>
            </a:r>
            <a:r>
              <a:rPr lang="zh-CN" altLang="en-US">
                <a:latin typeface="-apple-system"/>
              </a:rPr>
              <a:t>是一个全局互斥锁，保护 </a:t>
            </a:r>
            <a:r>
              <a:rPr lang="en-US" altLang="zh-CN">
                <a:latin typeface="-apple-system"/>
              </a:rPr>
              <a:t>root_page_id_ </a:t>
            </a:r>
            <a:r>
              <a:rPr lang="zh-CN" altLang="en-US">
                <a:latin typeface="-apple-system"/>
              </a:rPr>
              <a:t>的读写。</a:t>
            </a:r>
          </a:p>
          <a:p>
            <a:pPr algn="l">
              <a:lnSpc>
                <a:spcPct val="120000"/>
              </a:lnSpc>
              <a:spcBef>
                <a:spcPts val="600"/>
              </a:spcBef>
            </a:pPr>
            <a:r>
              <a:rPr lang="zh-CN" altLang="en-US">
                <a:latin typeface="-apple-system"/>
              </a:rPr>
              <a:t>读操作：</a:t>
            </a:r>
            <a:endParaRPr lang="en-US" altLang="zh-CN">
              <a:latin typeface="-apple-system"/>
            </a:endParaRPr>
          </a:p>
          <a:p>
            <a:pPr algn="l">
              <a:lnSpc>
                <a:spcPct val="120000"/>
              </a:lnSpc>
              <a:spcBef>
                <a:spcPts val="600"/>
              </a:spcBef>
            </a:pPr>
            <a:r>
              <a:rPr lang="zh-CN" altLang="en-US">
                <a:latin typeface="-apple-system"/>
              </a:rPr>
              <a:t>从根到叶，逐层加 </a:t>
            </a:r>
            <a:r>
              <a:rPr lang="en-US" altLang="zh-CN">
                <a:latin typeface="-apple-system"/>
              </a:rPr>
              <a:t>RLatch</a:t>
            </a:r>
            <a:r>
              <a:rPr lang="zh-CN" altLang="en-US">
                <a:latin typeface="-apple-system"/>
              </a:rPr>
              <a:t>，访问完父节点立即释放。</a:t>
            </a:r>
          </a:p>
          <a:p>
            <a:pPr algn="l">
              <a:lnSpc>
                <a:spcPct val="120000"/>
              </a:lnSpc>
              <a:spcBef>
                <a:spcPts val="1200"/>
              </a:spcBef>
            </a:pPr>
            <a:r>
              <a:rPr lang="zh-CN" altLang="en-US">
                <a:latin typeface="-apple-system"/>
              </a:rPr>
              <a:t>写操作：</a:t>
            </a:r>
          </a:p>
          <a:p>
            <a:pPr>
              <a:lnSpc>
                <a:spcPct val="120000"/>
              </a:lnSpc>
            </a:pPr>
            <a:r>
              <a:rPr lang="zh-CN" altLang="en-US">
                <a:latin typeface="-apple-system"/>
              </a:rPr>
              <a:t>从根到叶，逐层加 </a:t>
            </a:r>
            <a:r>
              <a:rPr lang="en-US" altLang="zh-CN">
                <a:latin typeface="-apple-system"/>
              </a:rPr>
              <a:t>WLatch</a:t>
            </a:r>
            <a:r>
              <a:rPr lang="zh-CN" altLang="en-US">
                <a:latin typeface="-apple-system"/>
              </a:rPr>
              <a:t>，并将父节点加入 </a:t>
            </a:r>
            <a:r>
              <a:rPr lang="en-US" altLang="zh-CN">
                <a:latin typeface="-apple-system"/>
              </a:rPr>
              <a:t>transaction-&gt;page_set_</a:t>
            </a:r>
            <a:r>
              <a:rPr lang="zh-CN" altLang="en-US">
                <a:latin typeface="-apple-system"/>
              </a:rPr>
              <a:t>；一旦遇到“安全”的子节点，立即释放所有祖先锁</a:t>
            </a:r>
            <a:endParaRPr lang="en-US" altLang="zh-CN"/>
          </a:p>
        </p:txBody>
      </p:sp>
    </p:spTree>
    <p:extLst>
      <p:ext uri="{BB962C8B-B14F-4D97-AF65-F5344CB8AC3E}">
        <p14:creationId xmlns:p14="http://schemas.microsoft.com/office/powerpoint/2010/main" val="3042624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018423A-C10A-FE24-5E33-4776B844E6D9}"/>
              </a:ext>
            </a:extLst>
          </p:cNvPr>
          <p:cNvSpPr txBox="1"/>
          <p:nvPr/>
        </p:nvSpPr>
        <p:spPr>
          <a:xfrm>
            <a:off x="238225" y="240631"/>
            <a:ext cx="11504596" cy="646331"/>
          </a:xfrm>
          <a:prstGeom prst="rect">
            <a:avLst/>
          </a:prstGeom>
          <a:noFill/>
        </p:spPr>
        <p:txBody>
          <a:bodyPr wrap="square">
            <a:spAutoFit/>
          </a:bodyPr>
          <a:lstStyle/>
          <a:p>
            <a:r>
              <a:rPr lang="zh-CN" altLang="en-US" b="0" i="0">
                <a:effectLst/>
                <a:latin typeface="-apple-system"/>
              </a:rPr>
              <a:t>如果子节点按钮，调用 </a:t>
            </a:r>
            <a:r>
              <a:rPr lang="en-US" altLang="zh-CN" b="0" i="0">
                <a:effectLst/>
                <a:latin typeface="consolas" panose="020B0609020204030204" pitchFamily="49" charset="0"/>
              </a:rPr>
              <a:t>UnlockAncestors()</a:t>
            </a:r>
            <a:r>
              <a:rPr lang="zh-CN" altLang="en-US" b="0" i="0">
                <a:effectLst/>
                <a:latin typeface="-apple-system"/>
              </a:rPr>
              <a:t> 来释放祖先节点上的锁，这里是先解锁再 </a:t>
            </a:r>
            <a:r>
              <a:rPr lang="en-US" altLang="zh-CN" b="0" i="0">
                <a:effectLst/>
                <a:latin typeface="consolas" panose="020B0609020204030204" pitchFamily="49" charset="0"/>
              </a:rPr>
              <a:t>Unpin()</a:t>
            </a:r>
            <a:r>
              <a:rPr lang="zh-CN" altLang="en-US" b="0" i="0">
                <a:effectLst/>
                <a:latin typeface="-apple-system"/>
              </a:rPr>
              <a:t>，如果先 </a:t>
            </a:r>
            <a:r>
              <a:rPr lang="en-US" altLang="zh-CN" b="0" i="0">
                <a:effectLst/>
                <a:latin typeface="consolas" panose="020B0609020204030204" pitchFamily="49" charset="0"/>
              </a:rPr>
              <a:t>Unpin()</a:t>
            </a:r>
            <a:r>
              <a:rPr lang="zh-CN" altLang="en-US" b="0" i="0">
                <a:effectLst/>
                <a:latin typeface="-apple-system"/>
              </a:rPr>
              <a:t> 可能导致在解锁之前页被换出，这时候解锁的是别人的页了</a:t>
            </a:r>
            <a:r>
              <a:rPr lang="zh-CN" altLang="en-US" b="0" i="0">
                <a:solidFill>
                  <a:srgbClr val="4C4948"/>
                </a:solidFill>
                <a:effectLst/>
                <a:latin typeface="-apple-system"/>
              </a:rPr>
              <a:t>：</a:t>
            </a:r>
            <a:endParaRPr lang="zh-CN" altLang="en-US"/>
          </a:p>
        </p:txBody>
      </p:sp>
      <p:pic>
        <p:nvPicPr>
          <p:cNvPr id="5" name="图片 4" descr="文本&#10;&#10;AI 生成的内容可能不正确。">
            <a:extLst>
              <a:ext uri="{FF2B5EF4-FFF2-40B4-BE49-F238E27FC236}">
                <a16:creationId xmlns:a16="http://schemas.microsoft.com/office/drawing/2014/main" id="{57C4109F-2FEC-8D70-5450-3C5586117517}"/>
              </a:ext>
            </a:extLst>
          </p:cNvPr>
          <p:cNvPicPr>
            <a:picLocks noChangeAspect="1"/>
          </p:cNvPicPr>
          <p:nvPr/>
        </p:nvPicPr>
        <p:blipFill>
          <a:blip r:embed="rId2"/>
          <a:stretch>
            <a:fillRect/>
          </a:stretch>
        </p:blipFill>
        <p:spPr>
          <a:xfrm>
            <a:off x="364406" y="1174332"/>
            <a:ext cx="9191625" cy="4124325"/>
          </a:xfrm>
          <a:prstGeom prst="rect">
            <a:avLst/>
          </a:prstGeom>
        </p:spPr>
      </p:pic>
    </p:spTree>
    <p:extLst>
      <p:ext uri="{BB962C8B-B14F-4D97-AF65-F5344CB8AC3E}">
        <p14:creationId xmlns:p14="http://schemas.microsoft.com/office/powerpoint/2010/main" val="4230187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10;&#10;AI 生成的内容可能不正确。">
            <a:extLst>
              <a:ext uri="{FF2B5EF4-FFF2-40B4-BE49-F238E27FC236}">
                <a16:creationId xmlns:a16="http://schemas.microsoft.com/office/drawing/2014/main" id="{E93CA721-CE88-AB0D-2FCE-6B38C27F8667}"/>
              </a:ext>
            </a:extLst>
          </p:cNvPr>
          <p:cNvPicPr>
            <a:picLocks noChangeAspect="1"/>
          </p:cNvPicPr>
          <p:nvPr/>
        </p:nvPicPr>
        <p:blipFill>
          <a:blip r:embed="rId2"/>
          <a:stretch>
            <a:fillRect/>
          </a:stretch>
        </p:blipFill>
        <p:spPr>
          <a:xfrm>
            <a:off x="140468" y="2271154"/>
            <a:ext cx="9880626" cy="4586846"/>
          </a:xfrm>
          <a:prstGeom prst="rect">
            <a:avLst/>
          </a:prstGeom>
        </p:spPr>
      </p:pic>
      <p:sp>
        <p:nvSpPr>
          <p:cNvPr id="5" name="文本框 4">
            <a:extLst>
              <a:ext uri="{FF2B5EF4-FFF2-40B4-BE49-F238E27FC236}">
                <a16:creationId xmlns:a16="http://schemas.microsoft.com/office/drawing/2014/main" id="{2DCC9DFB-4142-D2B3-7C64-F89BFD1E7F53}"/>
              </a:ext>
            </a:extLst>
          </p:cNvPr>
          <p:cNvSpPr txBox="1"/>
          <p:nvPr/>
        </p:nvSpPr>
        <p:spPr>
          <a:xfrm>
            <a:off x="140468" y="0"/>
            <a:ext cx="7712242" cy="369332"/>
          </a:xfrm>
          <a:prstGeom prst="rect">
            <a:avLst/>
          </a:prstGeom>
          <a:noFill/>
        </p:spPr>
        <p:txBody>
          <a:bodyPr wrap="square">
            <a:spAutoFit/>
          </a:bodyPr>
          <a:lstStyle/>
          <a:p>
            <a:r>
              <a:rPr lang="en-US" altLang="zh-CN" b="0" i="0">
                <a:effectLst/>
                <a:latin typeface="consolas" panose="020B0609020204030204" pitchFamily="49" charset="0"/>
              </a:rPr>
              <a:t>GetValue()</a:t>
            </a:r>
            <a:r>
              <a:rPr lang="zh-CN" altLang="en-US" b="0" i="0">
                <a:effectLst/>
                <a:latin typeface="-apple-system"/>
              </a:rPr>
              <a:t> </a:t>
            </a:r>
            <a:r>
              <a:rPr lang="zh-CN" altLang="en-US" b="0" i="0">
                <a:solidFill>
                  <a:srgbClr val="4C4948"/>
                </a:solidFill>
                <a:effectLst/>
                <a:latin typeface="-apple-system"/>
              </a:rPr>
              <a:t>函数修改如下，在判断树是否为空之前需要加锁：</a:t>
            </a:r>
            <a:endParaRPr lang="zh-CN" altLang="en-US"/>
          </a:p>
        </p:txBody>
      </p:sp>
      <p:sp>
        <p:nvSpPr>
          <p:cNvPr id="4" name="文本框 3">
            <a:extLst>
              <a:ext uri="{FF2B5EF4-FFF2-40B4-BE49-F238E27FC236}">
                <a16:creationId xmlns:a16="http://schemas.microsoft.com/office/drawing/2014/main" id="{8602EB97-85B2-3685-EBDC-DAAA732159F9}"/>
              </a:ext>
            </a:extLst>
          </p:cNvPr>
          <p:cNvSpPr txBox="1"/>
          <p:nvPr/>
        </p:nvSpPr>
        <p:spPr>
          <a:xfrm>
            <a:off x="140468" y="369332"/>
            <a:ext cx="10028840" cy="1754326"/>
          </a:xfrm>
          <a:prstGeom prst="rect">
            <a:avLst/>
          </a:prstGeom>
          <a:noFill/>
        </p:spPr>
        <p:txBody>
          <a:bodyPr wrap="square">
            <a:spAutoFit/>
          </a:bodyPr>
          <a:lstStyle/>
          <a:p>
            <a:pPr algn="l"/>
            <a:r>
              <a:rPr lang="en-US" altLang="zh-CN" b="0" i="0">
                <a:solidFill>
                  <a:srgbClr val="111133"/>
                </a:solidFill>
                <a:effectLst/>
                <a:latin typeface="ui-monospace"/>
              </a:rPr>
              <a:t>IsEmpty()</a:t>
            </a:r>
            <a:r>
              <a:rPr lang="en-US" altLang="zh-CN" b="0" i="0">
                <a:solidFill>
                  <a:srgbClr val="111133"/>
                </a:solidFill>
                <a:effectLst/>
                <a:latin typeface="-apple-system"/>
              </a:rPr>
              <a:t> </a:t>
            </a:r>
            <a:r>
              <a:rPr lang="zh-CN" altLang="en-US" b="0" i="0">
                <a:solidFill>
                  <a:srgbClr val="111133"/>
                </a:solidFill>
                <a:effectLst/>
                <a:latin typeface="-apple-system"/>
              </a:rPr>
              <a:t>之前的实现为：</a:t>
            </a:r>
            <a:r>
              <a:rPr lang="en-US" altLang="zh-CN" b="0" i="0">
                <a:solidFill>
                  <a:srgbClr val="111133"/>
                </a:solidFill>
                <a:effectLst/>
                <a:latin typeface="ui-monospace"/>
              </a:rPr>
              <a:t>return root_page_id_ == INVALID_PAGE_ID;</a:t>
            </a:r>
            <a:endParaRPr lang="en-US" altLang="zh-CN" b="0" i="0">
              <a:solidFill>
                <a:srgbClr val="111133"/>
              </a:solidFill>
              <a:effectLst/>
              <a:latin typeface="-apple-system"/>
            </a:endParaRPr>
          </a:p>
          <a:p>
            <a:pPr algn="l"/>
            <a:r>
              <a:rPr lang="zh-CN" altLang="en-US" b="0" i="0">
                <a:solidFill>
                  <a:srgbClr val="111133"/>
                </a:solidFill>
                <a:effectLst/>
                <a:latin typeface="-apple-system"/>
              </a:rPr>
              <a:t>而 </a:t>
            </a:r>
            <a:r>
              <a:rPr lang="en-US" altLang="zh-CN" b="0" i="0">
                <a:solidFill>
                  <a:srgbClr val="111133"/>
                </a:solidFill>
                <a:effectLst/>
                <a:latin typeface="ui-monospace"/>
              </a:rPr>
              <a:t>root_page_id_</a:t>
            </a:r>
            <a:r>
              <a:rPr lang="en-US" altLang="zh-CN" b="0" i="0">
                <a:solidFill>
                  <a:srgbClr val="111133"/>
                </a:solidFill>
                <a:effectLst/>
                <a:latin typeface="-apple-system"/>
              </a:rPr>
              <a:t> </a:t>
            </a:r>
            <a:r>
              <a:rPr lang="zh-CN" altLang="en-US" i="0">
                <a:solidFill>
                  <a:srgbClr val="111133"/>
                </a:solidFill>
                <a:effectLst/>
                <a:latin typeface="-apple-system"/>
              </a:rPr>
              <a:t>可能被写操作修改</a:t>
            </a:r>
            <a:r>
              <a:rPr lang="zh-CN" altLang="en-US" b="0" i="0">
                <a:solidFill>
                  <a:srgbClr val="111133"/>
                </a:solidFill>
                <a:effectLst/>
                <a:latin typeface="-apple-system"/>
              </a:rPr>
              <a:t>（</a:t>
            </a:r>
            <a:r>
              <a:rPr lang="zh-CN" altLang="en-US">
                <a:solidFill>
                  <a:srgbClr val="111133"/>
                </a:solidFill>
                <a:latin typeface="-apple-system"/>
              </a:rPr>
              <a:t>比如</a:t>
            </a:r>
            <a:r>
              <a:rPr lang="zh-CN" altLang="en-US" b="0" i="0">
                <a:solidFill>
                  <a:srgbClr val="111133"/>
                </a:solidFill>
                <a:effectLst/>
                <a:latin typeface="-apple-system"/>
              </a:rPr>
              <a:t>插入导致根分裂）。</a:t>
            </a:r>
          </a:p>
          <a:p>
            <a:pPr algn="l"/>
            <a:r>
              <a:rPr lang="zh-CN" altLang="en-US" b="0" i="0">
                <a:solidFill>
                  <a:srgbClr val="111133"/>
                </a:solidFill>
                <a:effectLst/>
                <a:latin typeface="-apple-system"/>
              </a:rPr>
              <a:t>如果不加锁，可能出现：</a:t>
            </a:r>
          </a:p>
          <a:p>
            <a:pPr marL="742950" lvl="1" indent="-285750" algn="l">
              <a:buFont typeface="Arial" panose="020B0604020202020204" pitchFamily="34" charset="0"/>
              <a:buChar char="•"/>
            </a:pPr>
            <a:r>
              <a:rPr lang="zh-CN" altLang="en-US" b="0" i="0">
                <a:solidFill>
                  <a:srgbClr val="111133"/>
                </a:solidFill>
                <a:effectLst/>
                <a:latin typeface="-apple-system"/>
              </a:rPr>
              <a:t>线程 </a:t>
            </a:r>
            <a:r>
              <a:rPr lang="en-US" altLang="zh-CN" b="0" i="0">
                <a:solidFill>
                  <a:srgbClr val="111133"/>
                </a:solidFill>
                <a:effectLst/>
                <a:latin typeface="-apple-system"/>
              </a:rPr>
              <a:t>A</a:t>
            </a:r>
            <a:r>
              <a:rPr lang="zh-CN" altLang="en-US" b="0" i="0">
                <a:solidFill>
                  <a:srgbClr val="111133"/>
                </a:solidFill>
                <a:effectLst/>
                <a:latin typeface="-apple-system"/>
              </a:rPr>
              <a:t>（读）：读取 </a:t>
            </a:r>
            <a:r>
              <a:rPr lang="en-US" altLang="zh-CN" b="0" i="0">
                <a:solidFill>
                  <a:srgbClr val="111133"/>
                </a:solidFill>
                <a:effectLst/>
                <a:latin typeface="ui-monospace"/>
              </a:rPr>
              <a:t>root_page_id_</a:t>
            </a:r>
            <a:r>
              <a:rPr lang="zh-CN" altLang="en-US" b="0" i="0">
                <a:solidFill>
                  <a:srgbClr val="111133"/>
                </a:solidFill>
                <a:effectLst/>
                <a:latin typeface="-apple-system"/>
              </a:rPr>
              <a:t>，发现非空；</a:t>
            </a:r>
          </a:p>
          <a:p>
            <a:pPr marL="742950" lvl="1" indent="-285750" algn="l">
              <a:buFont typeface="Arial" panose="020B0604020202020204" pitchFamily="34" charset="0"/>
              <a:buChar char="•"/>
            </a:pPr>
            <a:r>
              <a:rPr lang="zh-CN" altLang="en-US" b="0" i="0">
                <a:solidFill>
                  <a:srgbClr val="111133"/>
                </a:solidFill>
                <a:effectLst/>
                <a:latin typeface="-apple-system"/>
              </a:rPr>
              <a:t>线程 </a:t>
            </a:r>
            <a:r>
              <a:rPr lang="en-US" altLang="zh-CN" b="0" i="0">
                <a:solidFill>
                  <a:srgbClr val="111133"/>
                </a:solidFill>
                <a:effectLst/>
                <a:latin typeface="-apple-system"/>
              </a:rPr>
              <a:t>B</a:t>
            </a:r>
            <a:r>
              <a:rPr lang="zh-CN" altLang="en-US" b="0" i="0">
                <a:solidFill>
                  <a:srgbClr val="111133"/>
                </a:solidFill>
                <a:effectLst/>
                <a:latin typeface="-apple-system"/>
              </a:rPr>
              <a:t>（写）：刚好完成根分裂，将 </a:t>
            </a:r>
            <a:r>
              <a:rPr lang="en-US" altLang="zh-CN" b="0" i="0">
                <a:solidFill>
                  <a:srgbClr val="111133"/>
                </a:solidFill>
                <a:effectLst/>
                <a:latin typeface="-apple-system"/>
              </a:rPr>
              <a:t>root_page_id_ </a:t>
            </a:r>
            <a:r>
              <a:rPr lang="zh-CN" altLang="en-US" b="0" i="0">
                <a:solidFill>
                  <a:srgbClr val="111133"/>
                </a:solidFill>
                <a:effectLst/>
                <a:latin typeface="-apple-system"/>
              </a:rPr>
              <a:t>更新为新根的页 </a:t>
            </a:r>
            <a:r>
              <a:rPr lang="en-US" altLang="zh-CN" b="0" i="0">
                <a:solidFill>
                  <a:srgbClr val="111133"/>
                </a:solidFill>
                <a:effectLst/>
                <a:latin typeface="-apple-system"/>
              </a:rPr>
              <a:t>ID</a:t>
            </a:r>
            <a:r>
              <a:rPr lang="zh-CN" altLang="en-US" b="0" i="0">
                <a:solidFill>
                  <a:srgbClr val="111133"/>
                </a:solidFill>
                <a:effectLst/>
                <a:latin typeface="-apple-system"/>
              </a:rPr>
              <a:t>；</a:t>
            </a:r>
          </a:p>
          <a:p>
            <a:pPr marL="742950" lvl="1" indent="-285750" algn="l">
              <a:buFont typeface="Arial" panose="020B0604020202020204" pitchFamily="34" charset="0"/>
              <a:buChar char="•"/>
            </a:pPr>
            <a:r>
              <a:rPr lang="zh-CN" altLang="en-US" b="0" i="0">
                <a:solidFill>
                  <a:srgbClr val="111133"/>
                </a:solidFill>
                <a:effectLst/>
                <a:latin typeface="-apple-system"/>
              </a:rPr>
              <a:t>线程 </a:t>
            </a:r>
            <a:r>
              <a:rPr lang="en-US" altLang="zh-CN" b="0" i="0">
                <a:solidFill>
                  <a:srgbClr val="111133"/>
                </a:solidFill>
                <a:effectLst/>
                <a:latin typeface="-apple-system"/>
              </a:rPr>
              <a:t>A</a:t>
            </a:r>
            <a:r>
              <a:rPr lang="zh-CN" altLang="en-US" b="0" i="0">
                <a:solidFill>
                  <a:srgbClr val="111133"/>
                </a:solidFill>
                <a:effectLst/>
                <a:latin typeface="-apple-system"/>
              </a:rPr>
              <a:t>：继续用旧的 </a:t>
            </a:r>
            <a:r>
              <a:rPr lang="en-US" altLang="zh-CN" b="0" i="0">
                <a:solidFill>
                  <a:srgbClr val="111133"/>
                </a:solidFill>
                <a:effectLst/>
                <a:latin typeface="ui-monospace"/>
              </a:rPr>
              <a:t>root_page_id_</a:t>
            </a:r>
            <a:r>
              <a:rPr lang="en-US" altLang="zh-CN" b="0" i="0">
                <a:solidFill>
                  <a:srgbClr val="111133"/>
                </a:solidFill>
                <a:effectLst/>
                <a:latin typeface="-apple-system"/>
              </a:rPr>
              <a:t> </a:t>
            </a:r>
            <a:r>
              <a:rPr lang="zh-CN" altLang="en-US" b="0" i="0">
                <a:solidFill>
                  <a:srgbClr val="111133"/>
                </a:solidFill>
                <a:effectLst/>
                <a:latin typeface="-apple-system"/>
              </a:rPr>
              <a:t>去 </a:t>
            </a:r>
            <a:r>
              <a:rPr lang="en-US" altLang="zh-CN" b="0" i="0">
                <a:solidFill>
                  <a:srgbClr val="111133"/>
                </a:solidFill>
                <a:effectLst/>
                <a:latin typeface="ui-monospace"/>
              </a:rPr>
              <a:t>FetchPage</a:t>
            </a:r>
            <a:r>
              <a:rPr lang="en-US" altLang="zh-CN" b="0" i="0">
                <a:solidFill>
                  <a:srgbClr val="111133"/>
                </a:solidFill>
                <a:effectLst/>
                <a:latin typeface="-apple-system"/>
              </a:rPr>
              <a:t> → </a:t>
            </a:r>
            <a:r>
              <a:rPr lang="zh-CN" altLang="en-US" b="0" i="0">
                <a:solidFill>
                  <a:srgbClr val="111133"/>
                </a:solidFill>
                <a:effectLst/>
                <a:latin typeface="-apple-system"/>
              </a:rPr>
              <a:t>可能访问已修改的页。</a:t>
            </a:r>
          </a:p>
        </p:txBody>
      </p:sp>
    </p:spTree>
    <p:extLst>
      <p:ext uri="{BB962C8B-B14F-4D97-AF65-F5344CB8AC3E}">
        <p14:creationId xmlns:p14="http://schemas.microsoft.com/office/powerpoint/2010/main" val="3497455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09A8-3D56-1698-4D6E-2920C810412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B6DD2A0-E5FC-65E0-7D81-D238E1F28193}"/>
              </a:ext>
            </a:extLst>
          </p:cNvPr>
          <p:cNvSpPr txBox="1"/>
          <p:nvPr/>
        </p:nvSpPr>
        <p:spPr>
          <a:xfrm>
            <a:off x="80846" y="0"/>
            <a:ext cx="6273363" cy="369332"/>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插入</a:t>
            </a:r>
          </a:p>
        </p:txBody>
      </p:sp>
      <p:sp>
        <p:nvSpPr>
          <p:cNvPr id="5" name="文本框 4">
            <a:extLst>
              <a:ext uri="{FF2B5EF4-FFF2-40B4-BE49-F238E27FC236}">
                <a16:creationId xmlns:a16="http://schemas.microsoft.com/office/drawing/2014/main" id="{0FBD30C6-44B0-8BEC-281F-3A84B6ADA1DE}"/>
              </a:ext>
            </a:extLst>
          </p:cNvPr>
          <p:cNvSpPr txBox="1"/>
          <p:nvPr/>
        </p:nvSpPr>
        <p:spPr>
          <a:xfrm>
            <a:off x="80847" y="426651"/>
            <a:ext cx="5369742" cy="881139"/>
          </a:xfrm>
          <a:prstGeom prst="rect">
            <a:avLst/>
          </a:prstGeom>
          <a:noFill/>
        </p:spPr>
        <p:txBody>
          <a:bodyPr wrap="square">
            <a:spAutoFit/>
          </a:bodyPr>
          <a:lstStyle/>
          <a:p>
            <a:pPr>
              <a:lnSpc>
                <a:spcPct val="150000"/>
              </a:lnSpc>
            </a:pPr>
            <a:r>
              <a:rPr lang="zh-CN" altLang="en-US" b="0" i="0">
                <a:effectLst/>
                <a:latin typeface="-apple-system"/>
              </a:rPr>
              <a:t>在插入之前需要对 </a:t>
            </a:r>
            <a:r>
              <a:rPr lang="en-US" altLang="zh-CN" b="0" i="0">
                <a:effectLst/>
                <a:latin typeface="consolas" panose="020B0609020204030204" pitchFamily="49" charset="0"/>
              </a:rPr>
              <a:t>root_latch_</a:t>
            </a:r>
            <a:r>
              <a:rPr lang="zh-CN" altLang="en-US" b="0" i="0">
                <a:effectLst/>
                <a:latin typeface="-apple-system"/>
              </a:rPr>
              <a:t> 上锁，在结束之前需要释放所有祖先节点上的锁</a:t>
            </a:r>
            <a:endParaRPr lang="zh-CN" altLang="en-US"/>
          </a:p>
        </p:txBody>
      </p:sp>
      <p:grpSp>
        <p:nvGrpSpPr>
          <p:cNvPr id="10" name="组合 9">
            <a:extLst>
              <a:ext uri="{FF2B5EF4-FFF2-40B4-BE49-F238E27FC236}">
                <a16:creationId xmlns:a16="http://schemas.microsoft.com/office/drawing/2014/main" id="{B1B2F53C-7265-C77C-5C4E-0E42AA6CC7CB}"/>
              </a:ext>
            </a:extLst>
          </p:cNvPr>
          <p:cNvGrpSpPr/>
          <p:nvPr/>
        </p:nvGrpSpPr>
        <p:grpSpPr>
          <a:xfrm>
            <a:off x="6351872" y="0"/>
            <a:ext cx="5840128" cy="6858000"/>
            <a:chOff x="5171173" y="0"/>
            <a:chExt cx="5619014" cy="6541797"/>
          </a:xfrm>
        </p:grpSpPr>
        <p:pic>
          <p:nvPicPr>
            <p:cNvPr id="7" name="图片 6" descr="文本&#10;&#10;AI 生成的内容可能不正确。">
              <a:extLst>
                <a:ext uri="{FF2B5EF4-FFF2-40B4-BE49-F238E27FC236}">
                  <a16:creationId xmlns:a16="http://schemas.microsoft.com/office/drawing/2014/main" id="{9777B53D-B423-54E5-3EA6-45D2955E7687}"/>
                </a:ext>
              </a:extLst>
            </p:cNvPr>
            <p:cNvPicPr>
              <a:picLocks noChangeAspect="1"/>
            </p:cNvPicPr>
            <p:nvPr/>
          </p:nvPicPr>
          <p:blipFill>
            <a:blip r:embed="rId2"/>
            <a:stretch>
              <a:fillRect/>
            </a:stretch>
          </p:blipFill>
          <p:spPr>
            <a:xfrm>
              <a:off x="5171173" y="0"/>
              <a:ext cx="5619014" cy="5685065"/>
            </a:xfrm>
            <a:prstGeom prst="rect">
              <a:avLst/>
            </a:prstGeom>
          </p:spPr>
        </p:pic>
        <p:pic>
          <p:nvPicPr>
            <p:cNvPr id="9" name="图片 8" descr="图形用户界面&#10;&#10;AI 生成的内容可能不正确。">
              <a:extLst>
                <a:ext uri="{FF2B5EF4-FFF2-40B4-BE49-F238E27FC236}">
                  <a16:creationId xmlns:a16="http://schemas.microsoft.com/office/drawing/2014/main" id="{75D7121B-8C0B-8094-B606-EFF7D956B242}"/>
                </a:ext>
              </a:extLst>
            </p:cNvPr>
            <p:cNvPicPr>
              <a:picLocks noChangeAspect="1"/>
            </p:cNvPicPr>
            <p:nvPr/>
          </p:nvPicPr>
          <p:blipFill>
            <a:blip r:embed="rId3"/>
            <a:stretch>
              <a:fillRect/>
            </a:stretch>
          </p:blipFill>
          <p:spPr>
            <a:xfrm>
              <a:off x="5171173" y="5685065"/>
              <a:ext cx="5619014" cy="856732"/>
            </a:xfrm>
            <a:prstGeom prst="rect">
              <a:avLst/>
            </a:prstGeom>
          </p:spPr>
        </p:pic>
      </p:grpSp>
      <p:graphicFrame>
        <p:nvGraphicFramePr>
          <p:cNvPr id="2" name="表格 1">
            <a:extLst>
              <a:ext uri="{FF2B5EF4-FFF2-40B4-BE49-F238E27FC236}">
                <a16:creationId xmlns:a16="http://schemas.microsoft.com/office/drawing/2014/main" id="{597EE6E7-C701-CBAF-5E1C-0181C04AFF2B}"/>
              </a:ext>
            </a:extLst>
          </p:cNvPr>
          <p:cNvGraphicFramePr>
            <a:graphicFrameLocks noGrp="1"/>
          </p:cNvGraphicFramePr>
          <p:nvPr>
            <p:extLst>
              <p:ext uri="{D42A27DB-BD31-4B8C-83A1-F6EECF244321}">
                <p14:modId xmlns:p14="http://schemas.microsoft.com/office/powerpoint/2010/main" val="3933922391"/>
              </p:ext>
            </p:extLst>
          </p:nvPr>
        </p:nvGraphicFramePr>
        <p:xfrm>
          <a:off x="118241" y="1507872"/>
          <a:ext cx="6193070" cy="3903345"/>
        </p:xfrm>
        <a:graphic>
          <a:graphicData uri="http://schemas.openxmlformats.org/drawingml/2006/table">
            <a:tbl>
              <a:tblPr/>
              <a:tblGrid>
                <a:gridCol w="1663262">
                  <a:extLst>
                    <a:ext uri="{9D8B030D-6E8A-4147-A177-3AD203B41FA5}">
                      <a16:colId xmlns:a16="http://schemas.microsoft.com/office/drawing/2014/main" val="1735649143"/>
                    </a:ext>
                  </a:extLst>
                </a:gridCol>
                <a:gridCol w="2269089">
                  <a:extLst>
                    <a:ext uri="{9D8B030D-6E8A-4147-A177-3AD203B41FA5}">
                      <a16:colId xmlns:a16="http://schemas.microsoft.com/office/drawing/2014/main" val="787705563"/>
                    </a:ext>
                  </a:extLst>
                </a:gridCol>
                <a:gridCol w="2260719">
                  <a:extLst>
                    <a:ext uri="{9D8B030D-6E8A-4147-A177-3AD203B41FA5}">
                      <a16:colId xmlns:a16="http://schemas.microsoft.com/office/drawing/2014/main" val="2693665695"/>
                    </a:ext>
                  </a:extLst>
                </a:gridCol>
              </a:tblGrid>
              <a:tr h="192925">
                <a:tc>
                  <a:txBody>
                    <a:bodyPr/>
                    <a:lstStyle/>
                    <a:p>
                      <a:pPr>
                        <a:lnSpc>
                          <a:spcPts val="1800"/>
                        </a:lnSpc>
                        <a:buNone/>
                      </a:pPr>
                      <a:r>
                        <a:rPr lang="zh-CN" altLang="en-US" sz="1800" b="0" i="0" kern="1200">
                          <a:solidFill>
                            <a:schemeClr val="tx1"/>
                          </a:solidFill>
                          <a:effectLst/>
                          <a:latin typeface="-apple-system"/>
                          <a:ea typeface="+mn-ea"/>
                          <a:cs typeface="+mn-cs"/>
                        </a:rPr>
                        <a:t>阶段</a:t>
                      </a:r>
                    </a:p>
                  </a:txBody>
                  <a:tcPr marL="82550" marR="82550" marT="38100" marB="38100" anchor="ctr">
                    <a:lnL>
                      <a:noFill/>
                    </a:lnL>
                    <a:lnR>
                      <a:noFill/>
                    </a:lnR>
                    <a:lnT>
                      <a:noFill/>
                    </a:lnT>
                    <a:lnB w="12700" cap="flat" cmpd="sng" algn="ctr">
                      <a:solidFill>
                        <a:srgbClr val="C00BEF"/>
                      </a:solidFill>
                      <a:prstDash val="solid"/>
                      <a:round/>
                      <a:headEnd type="none" w="med" len="med"/>
                      <a:tailEnd type="none" w="med" len="med"/>
                    </a:lnB>
                    <a:solidFill>
                      <a:srgbClr val="FFFFFF"/>
                    </a:solidFill>
                  </a:tcPr>
                </a:tc>
                <a:tc>
                  <a:txBody>
                    <a:bodyPr/>
                    <a:lstStyle/>
                    <a:p>
                      <a:pPr>
                        <a:lnSpc>
                          <a:spcPts val="1800"/>
                        </a:lnSpc>
                        <a:buNone/>
                      </a:pPr>
                      <a:r>
                        <a:rPr lang="zh-CN" altLang="en-US" sz="1800" b="0" i="0" kern="1200">
                          <a:solidFill>
                            <a:schemeClr val="tx1"/>
                          </a:solidFill>
                          <a:effectLst/>
                          <a:latin typeface="-apple-system"/>
                          <a:ea typeface="+mn-ea"/>
                          <a:cs typeface="+mn-cs"/>
                        </a:rPr>
                        <a:t>操作</a:t>
                      </a:r>
                    </a:p>
                  </a:txBody>
                  <a:tcPr marL="82550" marR="82550" marT="38100" marB="38100" anchor="ctr">
                    <a:lnL>
                      <a:noFill/>
                    </a:lnL>
                    <a:lnR>
                      <a:noFill/>
                    </a:lnR>
                    <a:lnT>
                      <a:noFill/>
                    </a:lnT>
                    <a:lnB w="12700" cap="flat" cmpd="sng" algn="ctr">
                      <a:solidFill>
                        <a:srgbClr val="C01EEF"/>
                      </a:solidFill>
                      <a:prstDash val="solid"/>
                      <a:round/>
                      <a:headEnd type="none" w="med" len="med"/>
                      <a:tailEnd type="none" w="med" len="med"/>
                    </a:lnB>
                    <a:solidFill>
                      <a:srgbClr val="FFFFFF"/>
                    </a:solidFill>
                  </a:tcPr>
                </a:tc>
                <a:tc>
                  <a:txBody>
                    <a:bodyPr/>
                    <a:lstStyle/>
                    <a:p>
                      <a:pPr>
                        <a:lnSpc>
                          <a:spcPts val="1800"/>
                        </a:lnSpc>
                        <a:buNone/>
                      </a:pPr>
                      <a:r>
                        <a:rPr lang="zh-CN" altLang="en-US" sz="1800" b="0" i="0" kern="1200">
                          <a:solidFill>
                            <a:schemeClr val="tx1"/>
                          </a:solidFill>
                          <a:effectLst/>
                          <a:latin typeface="-apple-system"/>
                          <a:ea typeface="+mn-ea"/>
                          <a:cs typeface="+mn-cs"/>
                        </a:rPr>
                        <a:t>锁行为</a:t>
                      </a:r>
                    </a:p>
                  </a:txBody>
                  <a:tcPr marL="82550" marR="82550" marT="38100" marB="38100" anchor="ctr">
                    <a:lnL>
                      <a:noFill/>
                    </a:lnL>
                    <a:lnR>
                      <a:noFill/>
                    </a:lnR>
                    <a:lnT>
                      <a:noFill/>
                    </a:lnT>
                    <a:lnB w="12700" cap="flat" cmpd="sng" algn="ctr">
                      <a:solidFill>
                        <a:srgbClr val="8017EF"/>
                      </a:solidFill>
                      <a:prstDash val="solid"/>
                      <a:round/>
                      <a:headEnd type="none" w="med" len="med"/>
                      <a:tailEnd type="none" w="med" len="med"/>
                    </a:lnB>
                    <a:solidFill>
                      <a:srgbClr val="FFFFFF"/>
                    </a:solidFill>
                  </a:tcPr>
                </a:tc>
                <a:extLst>
                  <a:ext uri="{0D108BD9-81ED-4DB2-BD59-A6C34878D82A}">
                    <a16:rowId xmlns:a16="http://schemas.microsoft.com/office/drawing/2014/main" val="3032893848"/>
                  </a:ext>
                </a:extLst>
              </a:tr>
              <a:tr h="393039">
                <a:tc>
                  <a:txBody>
                    <a:bodyPr/>
                    <a:lstStyle/>
                    <a:p>
                      <a:pPr>
                        <a:buNone/>
                      </a:pPr>
                      <a:r>
                        <a:rPr lang="en-US" altLang="zh-CN" sz="1800" b="0" i="0" kern="1200">
                          <a:solidFill>
                            <a:schemeClr val="tx1"/>
                          </a:solidFill>
                          <a:effectLst/>
                          <a:latin typeface="-apple-system"/>
                          <a:ea typeface="+mn-ea"/>
                          <a:cs typeface="+mn-cs"/>
                        </a:rPr>
                        <a:t>1. </a:t>
                      </a:r>
                      <a:r>
                        <a:rPr lang="zh-CN" altLang="en-US" sz="1800" b="0" i="0" kern="1200">
                          <a:solidFill>
                            <a:schemeClr val="tx1"/>
                          </a:solidFill>
                          <a:effectLst/>
                          <a:latin typeface="-apple-system"/>
                          <a:ea typeface="+mn-ea"/>
                          <a:cs typeface="+mn-cs"/>
                        </a:rPr>
                        <a:t>开始插入</a:t>
                      </a:r>
                    </a:p>
                  </a:txBody>
                  <a:tcPr marL="82550" marR="82550" marT="38100" marB="38100" anchor="ctr">
                    <a:lnL w="12700" cap="flat" cmpd="sng" algn="ctr">
                      <a:solidFill>
                        <a:srgbClr val="C00BEF"/>
                      </a:solidFill>
                      <a:prstDash val="solid"/>
                      <a:round/>
                      <a:headEnd type="none" w="med" len="med"/>
                      <a:tailEnd type="none" w="med" len="med"/>
                    </a:lnL>
                    <a:lnR w="12700" cap="flat" cmpd="sng" algn="ctr">
                      <a:solidFill>
                        <a:srgbClr val="C00BEF"/>
                      </a:solidFill>
                      <a:prstDash val="solid"/>
                      <a:round/>
                      <a:headEnd type="none" w="med" len="med"/>
                      <a:tailEnd type="none" w="med" len="med"/>
                    </a:lnR>
                    <a:lnT w="12700" cap="flat" cmpd="sng" algn="ctr">
                      <a:solidFill>
                        <a:srgbClr val="C00BEF"/>
                      </a:solidFill>
                      <a:prstDash val="solid"/>
                      <a:round/>
                      <a:headEnd type="none" w="med" len="med"/>
                      <a:tailEnd type="none" w="med" len="med"/>
                    </a:lnT>
                    <a:lnB w="12700" cap="flat" cmpd="sng" algn="ctr">
                      <a:solidFill>
                        <a:srgbClr val="C00BEF"/>
                      </a:solidFill>
                      <a:prstDash val="solid"/>
                      <a:round/>
                      <a:headEnd type="none" w="med" len="med"/>
                      <a:tailEnd type="none" w="med" len="med"/>
                    </a:lnB>
                    <a:solidFill>
                      <a:srgbClr val="FFFFFF"/>
                    </a:solidFill>
                  </a:tcPr>
                </a:tc>
                <a:tc>
                  <a:txBody>
                    <a:bodyPr/>
                    <a:lstStyle/>
                    <a:p>
                      <a:pPr>
                        <a:buNone/>
                      </a:pPr>
                      <a:r>
                        <a:rPr lang="en-US">
                          <a:effectLst/>
                          <a:latin typeface="ui-monospace"/>
                        </a:rPr>
                        <a:t>Insert()</a:t>
                      </a:r>
                      <a:endParaRPr lang="en-US">
                        <a:effectLst/>
                      </a:endParaRPr>
                    </a:p>
                  </a:txBody>
                  <a:tcPr marL="82550" marR="82550" marT="38100" marB="38100" anchor="ctr">
                    <a:lnL w="12700" cap="flat" cmpd="sng" algn="ctr">
                      <a:solidFill>
                        <a:srgbClr val="C00BEF"/>
                      </a:solidFill>
                      <a:prstDash val="solid"/>
                      <a:round/>
                      <a:headEnd type="none" w="med" len="med"/>
                      <a:tailEnd type="none" w="med" len="med"/>
                    </a:lnL>
                    <a:lnR w="12700" cap="flat" cmpd="sng" algn="ctr">
                      <a:solidFill>
                        <a:srgbClr val="C01EEF"/>
                      </a:solidFill>
                      <a:prstDash val="solid"/>
                      <a:round/>
                      <a:headEnd type="none" w="med" len="med"/>
                      <a:tailEnd type="none" w="med" len="med"/>
                    </a:lnR>
                    <a:lnT w="12700" cap="flat" cmpd="sng" algn="ctr">
                      <a:solidFill>
                        <a:srgbClr val="C01EEF"/>
                      </a:solidFill>
                      <a:prstDash val="solid"/>
                      <a:round/>
                      <a:headEnd type="none" w="med" len="med"/>
                      <a:tailEnd type="none" w="med" len="med"/>
                    </a:lnT>
                    <a:lnB w="12700" cap="flat" cmpd="sng" algn="ctr">
                      <a:solidFill>
                        <a:srgbClr val="C01EEF"/>
                      </a:solidFill>
                      <a:prstDash val="solid"/>
                      <a:round/>
                      <a:headEnd type="none" w="med" len="med"/>
                      <a:tailEnd type="none" w="med" len="med"/>
                    </a:lnB>
                    <a:solidFill>
                      <a:srgbClr val="FFFFFF"/>
                    </a:solidFill>
                  </a:tcPr>
                </a:tc>
                <a:tc>
                  <a:txBody>
                    <a:bodyPr/>
                    <a:lstStyle/>
                    <a:p>
                      <a:pPr>
                        <a:buNone/>
                      </a:pPr>
                      <a:r>
                        <a:rPr lang="zh-CN" altLang="en-US">
                          <a:effectLst/>
                        </a:rPr>
                        <a:t>加 </a:t>
                      </a:r>
                      <a:r>
                        <a:rPr lang="en-US">
                          <a:effectLst/>
                          <a:latin typeface="ui-monospace"/>
                        </a:rPr>
                        <a:t>root_latch_</a:t>
                      </a:r>
                      <a:r>
                        <a:rPr lang="en-US">
                          <a:effectLst/>
                        </a:rPr>
                        <a:t>，</a:t>
                      </a:r>
                      <a:r>
                        <a:rPr lang="zh-CN" altLang="en-US">
                          <a:effectLst/>
                        </a:rPr>
                        <a:t>安全读取 </a:t>
                      </a:r>
                      <a:r>
                        <a:rPr lang="en-US">
                          <a:effectLst/>
                          <a:latin typeface="ui-monospace"/>
                        </a:rPr>
                        <a:t>root_page_id_</a:t>
                      </a:r>
                      <a:endParaRPr lang="en-US">
                        <a:effectLst/>
                      </a:endParaRPr>
                    </a:p>
                  </a:txBody>
                  <a:tcPr marL="82550" marR="82550" marT="38100" marB="38100" anchor="ctr">
                    <a:lnL w="12700" cap="flat" cmpd="sng" algn="ctr">
                      <a:solidFill>
                        <a:srgbClr val="C01EEF"/>
                      </a:solidFill>
                      <a:prstDash val="solid"/>
                      <a:round/>
                      <a:headEnd type="none" w="med" len="med"/>
                      <a:tailEnd type="none" w="med" len="med"/>
                    </a:lnL>
                    <a:lnR w="12700" cap="flat" cmpd="sng" algn="ctr">
                      <a:solidFill>
                        <a:srgbClr val="8017EF"/>
                      </a:solidFill>
                      <a:prstDash val="solid"/>
                      <a:round/>
                      <a:headEnd type="none" w="med" len="med"/>
                      <a:tailEnd type="none" w="med" len="med"/>
                    </a:lnR>
                    <a:lnT w="12700" cap="flat" cmpd="sng" algn="ctr">
                      <a:solidFill>
                        <a:srgbClr val="8017EF"/>
                      </a:solidFill>
                      <a:prstDash val="solid"/>
                      <a:round/>
                      <a:headEnd type="none" w="med" len="med"/>
                      <a:tailEnd type="none" w="med" len="med"/>
                    </a:lnT>
                    <a:lnB w="12700" cap="flat" cmpd="sng" algn="ctr">
                      <a:solidFill>
                        <a:srgbClr val="8017EF"/>
                      </a:solidFill>
                      <a:prstDash val="solid"/>
                      <a:round/>
                      <a:headEnd type="none" w="med" len="med"/>
                      <a:tailEnd type="none" w="med" len="med"/>
                    </a:lnB>
                    <a:solidFill>
                      <a:srgbClr val="FFFFFF"/>
                    </a:solidFill>
                  </a:tcPr>
                </a:tc>
                <a:extLst>
                  <a:ext uri="{0D108BD9-81ED-4DB2-BD59-A6C34878D82A}">
                    <a16:rowId xmlns:a16="http://schemas.microsoft.com/office/drawing/2014/main" val="799721165"/>
                  </a:ext>
                </a:extLst>
              </a:tr>
              <a:tr h="738147">
                <a:tc>
                  <a:txBody>
                    <a:bodyPr/>
                    <a:lstStyle/>
                    <a:p>
                      <a:pPr>
                        <a:buNone/>
                      </a:pPr>
                      <a:r>
                        <a:rPr lang="en-US" altLang="zh-CN" sz="1800" b="0" i="0" kern="1200">
                          <a:solidFill>
                            <a:schemeClr val="tx1"/>
                          </a:solidFill>
                          <a:effectLst/>
                          <a:latin typeface="-apple-system"/>
                          <a:ea typeface="+mn-ea"/>
                          <a:cs typeface="+mn-cs"/>
                        </a:rPr>
                        <a:t>2. </a:t>
                      </a:r>
                      <a:r>
                        <a:rPr lang="zh-CN" altLang="en-US" sz="1800" b="0" i="0" kern="1200">
                          <a:solidFill>
                            <a:schemeClr val="tx1"/>
                          </a:solidFill>
                          <a:effectLst/>
                          <a:latin typeface="-apple-system"/>
                          <a:ea typeface="+mn-ea"/>
                          <a:cs typeface="+mn-cs"/>
                        </a:rPr>
                        <a:t>查找叶节点</a:t>
                      </a:r>
                    </a:p>
                  </a:txBody>
                  <a:tcPr marL="82550" marR="82550" marT="38100" marB="38100" anchor="ctr">
                    <a:lnL w="12700" cap="flat" cmpd="sng" algn="ctr">
                      <a:solidFill>
                        <a:srgbClr val="4019EF"/>
                      </a:solidFill>
                      <a:prstDash val="solid"/>
                      <a:round/>
                      <a:headEnd type="none" w="med" len="med"/>
                      <a:tailEnd type="none" w="med" len="med"/>
                    </a:lnL>
                    <a:lnR w="12700" cap="flat" cmpd="sng" algn="ctr">
                      <a:solidFill>
                        <a:srgbClr val="4019EF"/>
                      </a:solidFill>
                      <a:prstDash val="solid"/>
                      <a:round/>
                      <a:headEnd type="none" w="med" len="med"/>
                      <a:tailEnd type="none" w="med" len="med"/>
                    </a:lnR>
                    <a:lnT w="12700" cap="flat" cmpd="sng" algn="ctr">
                      <a:solidFill>
                        <a:srgbClr val="C00BEF"/>
                      </a:solidFill>
                      <a:prstDash val="solid"/>
                      <a:round/>
                      <a:headEnd type="none" w="med" len="med"/>
                      <a:tailEnd type="none" w="med" len="med"/>
                    </a:lnT>
                    <a:lnB w="12700" cap="flat" cmpd="sng" algn="ctr">
                      <a:solidFill>
                        <a:srgbClr val="4019EF"/>
                      </a:solidFill>
                      <a:prstDash val="solid"/>
                      <a:round/>
                      <a:headEnd type="none" w="med" len="med"/>
                      <a:tailEnd type="none" w="med" len="med"/>
                    </a:lnB>
                    <a:solidFill>
                      <a:srgbClr val="FFFFFF"/>
                    </a:solidFill>
                  </a:tcPr>
                </a:tc>
                <a:tc>
                  <a:txBody>
                    <a:bodyPr/>
                    <a:lstStyle/>
                    <a:p>
                      <a:pPr>
                        <a:buNone/>
                      </a:pPr>
                      <a:r>
                        <a:rPr lang="en-US" sz="1800" b="0" i="0" kern="1200">
                          <a:solidFill>
                            <a:schemeClr val="tx1"/>
                          </a:solidFill>
                          <a:effectLst/>
                          <a:latin typeface="-apple-system"/>
                          <a:ea typeface="+mn-ea"/>
                          <a:cs typeface="+mn-cs"/>
                        </a:rPr>
                        <a:t>FindLeafPage(INSERT)</a:t>
                      </a:r>
                    </a:p>
                  </a:txBody>
                  <a:tcPr marL="82550" marR="82550" marT="38100" marB="38100" anchor="ctr">
                    <a:lnL w="12700" cap="flat" cmpd="sng" algn="ctr">
                      <a:solidFill>
                        <a:srgbClr val="4019EF"/>
                      </a:solidFill>
                      <a:prstDash val="solid"/>
                      <a:round/>
                      <a:headEnd type="none" w="med" len="med"/>
                      <a:tailEnd type="none" w="med" len="med"/>
                    </a:lnL>
                    <a:lnR w="12700" cap="flat" cmpd="sng" algn="ctr">
                      <a:solidFill>
                        <a:srgbClr val="4018EF"/>
                      </a:solidFill>
                      <a:prstDash val="solid"/>
                      <a:round/>
                      <a:headEnd type="none" w="med" len="med"/>
                      <a:tailEnd type="none" w="med" len="med"/>
                    </a:lnR>
                    <a:lnT w="12700" cap="flat" cmpd="sng" algn="ctr">
                      <a:solidFill>
                        <a:srgbClr val="C01EEF"/>
                      </a:solidFill>
                      <a:prstDash val="solid"/>
                      <a:round/>
                      <a:headEnd type="none" w="med" len="med"/>
                      <a:tailEnd type="none" w="med" len="med"/>
                    </a:lnT>
                    <a:lnB w="12700" cap="flat" cmpd="sng" algn="ctr">
                      <a:solidFill>
                        <a:srgbClr val="4018EF"/>
                      </a:solidFill>
                      <a:prstDash val="solid"/>
                      <a:round/>
                      <a:headEnd type="none" w="med" len="med"/>
                      <a:tailEnd type="none" w="med" len="med"/>
                    </a:lnB>
                    <a:solidFill>
                      <a:srgbClr val="FFFFFF"/>
                    </a:solidFill>
                  </a:tcPr>
                </a:tc>
                <a:tc>
                  <a:txBody>
                    <a:bodyPr/>
                    <a:lstStyle/>
                    <a:p>
                      <a:pPr>
                        <a:buNone/>
                      </a:pPr>
                      <a:r>
                        <a:rPr lang="zh-CN" altLang="en-US" sz="1800" b="0" i="0" kern="1200">
                          <a:solidFill>
                            <a:schemeClr val="tx1"/>
                          </a:solidFill>
                          <a:effectLst/>
                          <a:latin typeface="-apple-system"/>
                          <a:ea typeface="+mn-ea"/>
                          <a:cs typeface="+mn-cs"/>
                        </a:rPr>
                        <a:t>逐层加 </a:t>
                      </a:r>
                      <a:r>
                        <a:rPr lang="en-US" sz="1800" b="0" i="0" kern="1200">
                          <a:solidFill>
                            <a:schemeClr val="tx1"/>
                          </a:solidFill>
                          <a:effectLst/>
                          <a:latin typeface="-apple-system"/>
                          <a:ea typeface="+mn-ea"/>
                          <a:cs typeface="+mn-cs"/>
                        </a:rPr>
                        <a:t>WLatch，</a:t>
                      </a:r>
                      <a:r>
                        <a:rPr lang="zh-CN" altLang="en-US" sz="1800" b="0" i="0" kern="1200">
                          <a:solidFill>
                            <a:schemeClr val="tx1"/>
                          </a:solidFill>
                          <a:effectLst/>
                          <a:latin typeface="-apple-system"/>
                          <a:ea typeface="+mn-ea"/>
                          <a:cs typeface="+mn-cs"/>
                        </a:rPr>
                        <a:t>记录祖先到 </a:t>
                      </a:r>
                      <a:r>
                        <a:rPr lang="en-US" sz="1800" b="0" i="0" kern="1200">
                          <a:solidFill>
                            <a:schemeClr val="tx1"/>
                          </a:solidFill>
                          <a:effectLst/>
                          <a:latin typeface="-apple-system"/>
                          <a:ea typeface="+mn-ea"/>
                          <a:cs typeface="+mn-cs"/>
                        </a:rPr>
                        <a:t>transaction；</a:t>
                      </a:r>
                      <a:r>
                        <a:rPr lang="zh-CN" altLang="en-US" sz="1800" b="0" i="0" kern="1200">
                          <a:solidFill>
                            <a:schemeClr val="tx1"/>
                          </a:solidFill>
                          <a:effectLst/>
                          <a:latin typeface="-apple-system"/>
                          <a:ea typeface="+mn-ea"/>
                          <a:cs typeface="+mn-cs"/>
                        </a:rPr>
                        <a:t>若遇安全节点，提前释放祖先锁</a:t>
                      </a:r>
                      <a:endParaRPr lang="en-US" sz="1800" b="0" i="0" kern="1200">
                        <a:solidFill>
                          <a:schemeClr val="tx1"/>
                        </a:solidFill>
                        <a:effectLst/>
                        <a:latin typeface="-apple-system"/>
                        <a:ea typeface="+mn-ea"/>
                        <a:cs typeface="+mn-cs"/>
                      </a:endParaRPr>
                    </a:p>
                  </a:txBody>
                  <a:tcPr marL="82550" marR="82550" marT="38100" marB="38100" anchor="ctr">
                    <a:lnL w="12700" cap="flat" cmpd="sng" algn="ctr">
                      <a:solidFill>
                        <a:srgbClr val="4018EF"/>
                      </a:solidFill>
                      <a:prstDash val="solid"/>
                      <a:round/>
                      <a:headEnd type="none" w="med" len="med"/>
                      <a:tailEnd type="none" w="med" len="med"/>
                    </a:lnL>
                    <a:lnR w="12700" cap="flat" cmpd="sng" algn="ctr">
                      <a:solidFill>
                        <a:srgbClr val="0027EF"/>
                      </a:solidFill>
                      <a:prstDash val="solid"/>
                      <a:round/>
                      <a:headEnd type="none" w="med" len="med"/>
                      <a:tailEnd type="none" w="med" len="med"/>
                    </a:lnR>
                    <a:lnT w="12700" cap="flat" cmpd="sng" algn="ctr">
                      <a:solidFill>
                        <a:srgbClr val="8017EF"/>
                      </a:solidFill>
                      <a:prstDash val="solid"/>
                      <a:round/>
                      <a:headEnd type="none" w="med" len="med"/>
                      <a:tailEnd type="none" w="med" len="med"/>
                    </a:lnT>
                    <a:lnB w="12700" cap="flat" cmpd="sng" algn="ctr">
                      <a:solidFill>
                        <a:srgbClr val="0027EF"/>
                      </a:solidFill>
                      <a:prstDash val="solid"/>
                      <a:round/>
                      <a:headEnd type="none" w="med" len="med"/>
                      <a:tailEnd type="none" w="med" len="med"/>
                    </a:lnB>
                    <a:solidFill>
                      <a:srgbClr val="FFFFFF"/>
                    </a:solidFill>
                  </a:tcPr>
                </a:tc>
                <a:extLst>
                  <a:ext uri="{0D108BD9-81ED-4DB2-BD59-A6C34878D82A}">
                    <a16:rowId xmlns:a16="http://schemas.microsoft.com/office/drawing/2014/main" val="2930446756"/>
                  </a:ext>
                </a:extLst>
              </a:tr>
              <a:tr h="393039">
                <a:tc>
                  <a:txBody>
                    <a:bodyPr/>
                    <a:lstStyle/>
                    <a:p>
                      <a:pPr>
                        <a:buNone/>
                      </a:pPr>
                      <a:r>
                        <a:rPr lang="en-US" altLang="zh-CN" sz="1800" b="0" i="0" kern="1200">
                          <a:solidFill>
                            <a:schemeClr val="tx1"/>
                          </a:solidFill>
                          <a:effectLst/>
                          <a:latin typeface="-apple-system"/>
                          <a:ea typeface="+mn-ea"/>
                          <a:cs typeface="+mn-cs"/>
                        </a:rPr>
                        <a:t>3. </a:t>
                      </a:r>
                      <a:r>
                        <a:rPr lang="zh-CN" altLang="en-US" sz="1800" b="0" i="0" kern="1200">
                          <a:solidFill>
                            <a:schemeClr val="tx1"/>
                          </a:solidFill>
                          <a:effectLst/>
                          <a:latin typeface="-apple-system"/>
                          <a:ea typeface="+mn-ea"/>
                          <a:cs typeface="+mn-cs"/>
                        </a:rPr>
                        <a:t>执行插入</a:t>
                      </a:r>
                    </a:p>
                  </a:txBody>
                  <a:tcPr marL="82550" marR="82550" marT="38100" marB="38100" anchor="ctr">
                    <a:lnL w="12700" cap="flat" cmpd="sng" algn="ctr">
                      <a:solidFill>
                        <a:srgbClr val="C024EF"/>
                      </a:solidFill>
                      <a:prstDash val="solid"/>
                      <a:round/>
                      <a:headEnd type="none" w="med" len="med"/>
                      <a:tailEnd type="none" w="med" len="med"/>
                    </a:lnL>
                    <a:lnR w="12700" cap="flat" cmpd="sng" algn="ctr">
                      <a:solidFill>
                        <a:srgbClr val="C024EF"/>
                      </a:solidFill>
                      <a:prstDash val="solid"/>
                      <a:round/>
                      <a:headEnd type="none" w="med" len="med"/>
                      <a:tailEnd type="none" w="med" len="med"/>
                    </a:lnR>
                    <a:lnT w="12700" cap="flat" cmpd="sng" algn="ctr">
                      <a:solidFill>
                        <a:srgbClr val="4019EF"/>
                      </a:solidFill>
                      <a:prstDash val="solid"/>
                      <a:round/>
                      <a:headEnd type="none" w="med" len="med"/>
                      <a:tailEnd type="none" w="med" len="med"/>
                    </a:lnT>
                    <a:lnB w="12700" cap="flat" cmpd="sng" algn="ctr">
                      <a:solidFill>
                        <a:srgbClr val="C024EF"/>
                      </a:solidFill>
                      <a:prstDash val="solid"/>
                      <a:round/>
                      <a:headEnd type="none" w="med" len="med"/>
                      <a:tailEnd type="none" w="med" len="med"/>
                    </a:lnB>
                    <a:solidFill>
                      <a:srgbClr val="FFFFFF"/>
                    </a:solidFill>
                  </a:tcPr>
                </a:tc>
                <a:tc>
                  <a:txBody>
                    <a:bodyPr/>
                    <a:lstStyle/>
                    <a:p>
                      <a:pPr>
                        <a:buNone/>
                      </a:pPr>
                      <a:r>
                        <a:rPr lang="en-US" sz="1800" b="0" i="0" kern="1200">
                          <a:solidFill>
                            <a:schemeClr val="tx1"/>
                          </a:solidFill>
                          <a:effectLst/>
                          <a:latin typeface="-apple-system"/>
                          <a:ea typeface="+mn-ea"/>
                          <a:cs typeface="+mn-cs"/>
                        </a:rPr>
                        <a:t>InsertIntoLeaf / InsertIntoParent</a:t>
                      </a:r>
                    </a:p>
                  </a:txBody>
                  <a:tcPr marL="82550" marR="82550" marT="38100" marB="38100" anchor="ctr">
                    <a:lnL w="12700" cap="flat" cmpd="sng" algn="ctr">
                      <a:solidFill>
                        <a:srgbClr val="C024EF"/>
                      </a:solidFill>
                      <a:prstDash val="solid"/>
                      <a:round/>
                      <a:headEnd type="none" w="med" len="med"/>
                      <a:tailEnd type="none" w="med" len="med"/>
                    </a:lnL>
                    <a:lnR w="12700" cap="flat" cmpd="sng" algn="ctr">
                      <a:solidFill>
                        <a:srgbClr val="402DEF"/>
                      </a:solidFill>
                      <a:prstDash val="solid"/>
                      <a:round/>
                      <a:headEnd type="none" w="med" len="med"/>
                      <a:tailEnd type="none" w="med" len="med"/>
                    </a:lnR>
                    <a:lnT w="12700" cap="flat" cmpd="sng" algn="ctr">
                      <a:solidFill>
                        <a:srgbClr val="4018EF"/>
                      </a:solidFill>
                      <a:prstDash val="solid"/>
                      <a:round/>
                      <a:headEnd type="none" w="med" len="med"/>
                      <a:tailEnd type="none" w="med" len="med"/>
                    </a:lnT>
                    <a:lnB w="12700" cap="flat" cmpd="sng" algn="ctr">
                      <a:solidFill>
                        <a:srgbClr val="402DEF"/>
                      </a:solidFill>
                      <a:prstDash val="solid"/>
                      <a:round/>
                      <a:headEnd type="none" w="med" len="med"/>
                      <a:tailEnd type="none" w="med" len="med"/>
                    </a:lnB>
                    <a:solidFill>
                      <a:srgbClr val="FFFFFF"/>
                    </a:solidFill>
                  </a:tcPr>
                </a:tc>
                <a:tc>
                  <a:txBody>
                    <a:bodyPr/>
                    <a:lstStyle/>
                    <a:p>
                      <a:pPr>
                        <a:buNone/>
                      </a:pPr>
                      <a:r>
                        <a:rPr lang="zh-CN" altLang="en-US" sz="1800" b="0" i="0" kern="1200">
                          <a:solidFill>
                            <a:schemeClr val="tx1"/>
                          </a:solidFill>
                          <a:effectLst/>
                          <a:latin typeface="-apple-system"/>
                          <a:ea typeface="+mn-ea"/>
                          <a:cs typeface="+mn-cs"/>
                        </a:rPr>
                        <a:t>操作完成后，释放剩余祖先锁</a:t>
                      </a:r>
                      <a:endParaRPr lang="en-US" sz="1800" b="0" i="0" kern="1200">
                        <a:solidFill>
                          <a:schemeClr val="tx1"/>
                        </a:solidFill>
                        <a:effectLst/>
                        <a:latin typeface="-apple-system"/>
                        <a:ea typeface="+mn-ea"/>
                        <a:cs typeface="+mn-cs"/>
                      </a:endParaRPr>
                    </a:p>
                  </a:txBody>
                  <a:tcPr marL="82550" marR="82550" marT="38100" marB="38100" anchor="ctr">
                    <a:lnL w="12700" cap="flat" cmpd="sng" algn="ctr">
                      <a:solidFill>
                        <a:srgbClr val="402DEF"/>
                      </a:solidFill>
                      <a:prstDash val="solid"/>
                      <a:round/>
                      <a:headEnd type="none" w="med" len="med"/>
                      <a:tailEnd type="none" w="med" len="med"/>
                    </a:lnL>
                    <a:lnR w="12700" cap="flat" cmpd="sng" algn="ctr">
                      <a:solidFill>
                        <a:srgbClr val="403EEF"/>
                      </a:solidFill>
                      <a:prstDash val="solid"/>
                      <a:round/>
                      <a:headEnd type="none" w="med" len="med"/>
                      <a:tailEnd type="none" w="med" len="med"/>
                    </a:lnR>
                    <a:lnT w="12700" cap="flat" cmpd="sng" algn="ctr">
                      <a:solidFill>
                        <a:srgbClr val="0027EF"/>
                      </a:solidFill>
                      <a:prstDash val="solid"/>
                      <a:round/>
                      <a:headEnd type="none" w="med" len="med"/>
                      <a:tailEnd type="none" w="med" len="med"/>
                    </a:lnT>
                    <a:lnB w="12700" cap="flat" cmpd="sng" algn="ctr">
                      <a:solidFill>
                        <a:srgbClr val="403EEF"/>
                      </a:solidFill>
                      <a:prstDash val="solid"/>
                      <a:round/>
                      <a:headEnd type="none" w="med" len="med"/>
                      <a:tailEnd type="none" w="med" len="med"/>
                    </a:lnB>
                    <a:solidFill>
                      <a:srgbClr val="FFFFFF"/>
                    </a:solidFill>
                  </a:tcPr>
                </a:tc>
                <a:extLst>
                  <a:ext uri="{0D108BD9-81ED-4DB2-BD59-A6C34878D82A}">
                    <a16:rowId xmlns:a16="http://schemas.microsoft.com/office/drawing/2014/main" val="1819308250"/>
                  </a:ext>
                </a:extLst>
              </a:tr>
              <a:tr h="565593">
                <a:tc>
                  <a:txBody>
                    <a:bodyPr/>
                    <a:lstStyle/>
                    <a:p>
                      <a:pPr>
                        <a:buNone/>
                      </a:pPr>
                      <a:r>
                        <a:rPr lang="en-US" altLang="zh-CN" sz="1800" b="0" i="0" kern="1200">
                          <a:solidFill>
                            <a:schemeClr val="tx1"/>
                          </a:solidFill>
                          <a:effectLst/>
                          <a:latin typeface="-apple-system"/>
                          <a:ea typeface="+mn-ea"/>
                          <a:cs typeface="+mn-cs"/>
                        </a:rPr>
                        <a:t>4. </a:t>
                      </a:r>
                      <a:r>
                        <a:rPr lang="zh-CN" altLang="en-US" sz="1800" b="0" i="0" kern="1200">
                          <a:solidFill>
                            <a:schemeClr val="tx1"/>
                          </a:solidFill>
                          <a:effectLst/>
                          <a:latin typeface="-apple-system"/>
                          <a:ea typeface="+mn-ea"/>
                          <a:cs typeface="+mn-cs"/>
                        </a:rPr>
                        <a:t>根分裂</a:t>
                      </a:r>
                    </a:p>
                  </a:txBody>
                  <a:tcPr marL="82550" marR="82550" marT="38100" marB="38100" anchor="ctr">
                    <a:lnL w="12700" cap="flat" cmpd="sng" algn="ctr">
                      <a:solidFill>
                        <a:srgbClr val="C039EF"/>
                      </a:solidFill>
                      <a:prstDash val="solid"/>
                      <a:round/>
                      <a:headEnd type="none" w="med" len="med"/>
                      <a:tailEnd type="none" w="med" len="med"/>
                    </a:lnL>
                    <a:lnR w="12700" cap="flat" cmpd="sng" algn="ctr">
                      <a:solidFill>
                        <a:srgbClr val="C039EF"/>
                      </a:solidFill>
                      <a:prstDash val="solid"/>
                      <a:round/>
                      <a:headEnd type="none" w="med" len="med"/>
                      <a:tailEnd type="none" w="med" len="med"/>
                    </a:lnR>
                    <a:lnT w="12700" cap="flat" cmpd="sng" algn="ctr">
                      <a:solidFill>
                        <a:srgbClr val="C024EF"/>
                      </a:solidFill>
                      <a:prstDash val="solid"/>
                      <a:round/>
                      <a:headEnd type="none" w="med" len="med"/>
                      <a:tailEnd type="none" w="med" len="med"/>
                    </a:lnT>
                    <a:lnB w="12700" cap="flat" cmpd="sng" algn="ctr">
                      <a:solidFill>
                        <a:srgbClr val="C039EF"/>
                      </a:solidFill>
                      <a:prstDash val="solid"/>
                      <a:round/>
                      <a:headEnd type="none" w="med" len="med"/>
                      <a:tailEnd type="none" w="med" len="med"/>
                    </a:lnB>
                    <a:solidFill>
                      <a:srgbClr val="FFFFFF"/>
                    </a:solidFill>
                  </a:tcPr>
                </a:tc>
                <a:tc>
                  <a:txBody>
                    <a:bodyPr/>
                    <a:lstStyle/>
                    <a:p>
                      <a:pPr>
                        <a:buNone/>
                      </a:pPr>
                      <a:r>
                        <a:rPr lang="en-US" sz="1800" b="0" i="0" kern="1200">
                          <a:solidFill>
                            <a:schemeClr val="tx1"/>
                          </a:solidFill>
                          <a:effectLst/>
                          <a:latin typeface="-apple-system"/>
                          <a:ea typeface="+mn-ea"/>
                          <a:cs typeface="+mn-cs"/>
                        </a:rPr>
                        <a:t>InsertIntoParent</a:t>
                      </a:r>
                      <a:endParaRPr lang="zh-CN" altLang="en-US" sz="1800" b="0" i="0" kern="1200">
                        <a:solidFill>
                          <a:schemeClr val="tx1"/>
                        </a:solidFill>
                        <a:effectLst/>
                        <a:latin typeface="-apple-system"/>
                        <a:ea typeface="+mn-ea"/>
                        <a:cs typeface="+mn-cs"/>
                      </a:endParaRPr>
                    </a:p>
                  </a:txBody>
                  <a:tcPr marL="82550" marR="82550" marT="38100" marB="38100" anchor="ctr">
                    <a:lnL w="12700" cap="flat" cmpd="sng" algn="ctr">
                      <a:solidFill>
                        <a:srgbClr val="C039EF"/>
                      </a:solidFill>
                      <a:prstDash val="solid"/>
                      <a:round/>
                      <a:headEnd type="none" w="med" len="med"/>
                      <a:tailEnd type="none" w="med" len="med"/>
                    </a:lnL>
                    <a:lnR w="12700" cap="flat" cmpd="sng" algn="ctr">
                      <a:solidFill>
                        <a:srgbClr val="003AEF"/>
                      </a:solidFill>
                      <a:prstDash val="solid"/>
                      <a:round/>
                      <a:headEnd type="none" w="med" len="med"/>
                      <a:tailEnd type="none" w="med" len="med"/>
                    </a:lnR>
                    <a:lnT w="12700" cap="flat" cmpd="sng" algn="ctr">
                      <a:solidFill>
                        <a:srgbClr val="402DEF"/>
                      </a:solidFill>
                      <a:prstDash val="solid"/>
                      <a:round/>
                      <a:headEnd type="none" w="med" len="med"/>
                      <a:tailEnd type="none" w="med" len="med"/>
                    </a:lnT>
                    <a:lnB w="12700" cap="flat" cmpd="sng" algn="ctr">
                      <a:solidFill>
                        <a:srgbClr val="003AEF"/>
                      </a:solidFill>
                      <a:prstDash val="solid"/>
                      <a:round/>
                      <a:headEnd type="none" w="med" len="med"/>
                      <a:tailEnd type="none" w="med" len="med"/>
                    </a:lnB>
                    <a:solidFill>
                      <a:srgbClr val="FFFFFF"/>
                    </a:solidFill>
                  </a:tcPr>
                </a:tc>
                <a:tc>
                  <a:txBody>
                    <a:bodyPr/>
                    <a:lstStyle/>
                    <a:p>
                      <a:pPr>
                        <a:buNone/>
                      </a:pPr>
                      <a:r>
                        <a:rPr lang="zh-CN" altLang="en-US" sz="1800" b="0" i="0" kern="1200">
                          <a:solidFill>
                            <a:schemeClr val="tx1"/>
                          </a:solidFill>
                          <a:effectLst/>
                          <a:latin typeface="-apple-system"/>
                          <a:ea typeface="+mn-ea"/>
                          <a:cs typeface="+mn-cs"/>
                        </a:rPr>
                        <a:t>创建新根，更新 </a:t>
                      </a:r>
                      <a:r>
                        <a:rPr lang="en-US" sz="1800" b="0" i="0" kern="1200">
                          <a:solidFill>
                            <a:schemeClr val="tx1"/>
                          </a:solidFill>
                          <a:effectLst/>
                          <a:latin typeface="-apple-system"/>
                          <a:ea typeface="+mn-ea"/>
                          <a:cs typeface="+mn-cs"/>
                        </a:rPr>
                        <a:t>root_page_id_，</a:t>
                      </a:r>
                      <a:r>
                        <a:rPr lang="zh-CN" altLang="en-US" sz="1800" b="0" i="0" kern="1200">
                          <a:solidFill>
                            <a:schemeClr val="tx1"/>
                          </a:solidFill>
                          <a:effectLst/>
                          <a:latin typeface="-apple-system"/>
                          <a:ea typeface="+mn-ea"/>
                          <a:cs typeface="+mn-cs"/>
                        </a:rPr>
                        <a:t>最后释放 </a:t>
                      </a:r>
                      <a:r>
                        <a:rPr lang="en-US" sz="1800" b="0" i="0" kern="1200">
                          <a:solidFill>
                            <a:schemeClr val="tx1"/>
                          </a:solidFill>
                          <a:effectLst/>
                          <a:latin typeface="-apple-system"/>
                          <a:ea typeface="+mn-ea"/>
                          <a:cs typeface="+mn-cs"/>
                        </a:rPr>
                        <a:t>root_latch_（</a:t>
                      </a:r>
                      <a:r>
                        <a:rPr lang="zh-CN" altLang="en-US" sz="1800" b="0" i="0" kern="1200">
                          <a:solidFill>
                            <a:schemeClr val="tx1"/>
                          </a:solidFill>
                          <a:effectLst/>
                          <a:latin typeface="-apple-system"/>
                          <a:ea typeface="+mn-ea"/>
                          <a:cs typeface="+mn-cs"/>
                        </a:rPr>
                        <a:t>通过 </a:t>
                      </a:r>
                      <a:r>
                        <a:rPr lang="en-US" sz="1800" b="0" i="0" kern="1200">
                          <a:solidFill>
                            <a:schemeClr val="tx1"/>
                          </a:solidFill>
                          <a:effectLst/>
                          <a:latin typeface="-apple-system"/>
                          <a:ea typeface="+mn-ea"/>
                          <a:cs typeface="+mn-cs"/>
                        </a:rPr>
                        <a:t>nullptr </a:t>
                      </a:r>
                      <a:r>
                        <a:rPr lang="zh-CN" altLang="en-US" sz="1800" b="0" i="0" kern="1200">
                          <a:solidFill>
                            <a:schemeClr val="tx1"/>
                          </a:solidFill>
                          <a:effectLst/>
                          <a:latin typeface="-apple-system"/>
                          <a:ea typeface="+mn-ea"/>
                          <a:cs typeface="+mn-cs"/>
                        </a:rPr>
                        <a:t>标记）</a:t>
                      </a:r>
                    </a:p>
                  </a:txBody>
                  <a:tcPr marL="82550" marR="82550" marT="38100" marB="38100" anchor="ctr">
                    <a:lnL w="12700" cap="flat" cmpd="sng" algn="ctr">
                      <a:solidFill>
                        <a:srgbClr val="003AEF"/>
                      </a:solidFill>
                      <a:prstDash val="solid"/>
                      <a:round/>
                      <a:headEnd type="none" w="med" len="med"/>
                      <a:tailEnd type="none" w="med" len="med"/>
                    </a:lnL>
                    <a:lnR w="12700" cap="flat" cmpd="sng" algn="ctr">
                      <a:solidFill>
                        <a:srgbClr val="802AEF"/>
                      </a:solidFill>
                      <a:prstDash val="solid"/>
                      <a:round/>
                      <a:headEnd type="none" w="med" len="med"/>
                      <a:tailEnd type="none" w="med" len="med"/>
                    </a:lnR>
                    <a:lnT w="12700" cap="flat" cmpd="sng" algn="ctr">
                      <a:solidFill>
                        <a:srgbClr val="403EEF"/>
                      </a:solidFill>
                      <a:prstDash val="solid"/>
                      <a:round/>
                      <a:headEnd type="none" w="med" len="med"/>
                      <a:tailEnd type="none" w="med" len="med"/>
                    </a:lnT>
                    <a:lnB w="12700" cap="flat" cmpd="sng" algn="ctr">
                      <a:solidFill>
                        <a:srgbClr val="802AEF"/>
                      </a:solidFill>
                      <a:prstDash val="solid"/>
                      <a:round/>
                      <a:headEnd type="none" w="med" len="med"/>
                      <a:tailEnd type="none" w="med" len="med"/>
                    </a:lnB>
                    <a:solidFill>
                      <a:srgbClr val="FFFFFF"/>
                    </a:solidFill>
                  </a:tcPr>
                </a:tc>
                <a:extLst>
                  <a:ext uri="{0D108BD9-81ED-4DB2-BD59-A6C34878D82A}">
                    <a16:rowId xmlns:a16="http://schemas.microsoft.com/office/drawing/2014/main" val="911514851"/>
                  </a:ext>
                </a:extLst>
              </a:tr>
            </a:tbl>
          </a:graphicData>
        </a:graphic>
      </p:graphicFrame>
    </p:spTree>
    <p:extLst>
      <p:ext uri="{BB962C8B-B14F-4D97-AF65-F5344CB8AC3E}">
        <p14:creationId xmlns:p14="http://schemas.microsoft.com/office/powerpoint/2010/main" val="1879694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60A7D-E123-7F16-0D8C-AA40709A1A4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36DE6B3-B5BE-61AC-CB9E-94C3D5735301}"/>
              </a:ext>
            </a:extLst>
          </p:cNvPr>
          <p:cNvSpPr txBox="1"/>
          <p:nvPr/>
        </p:nvSpPr>
        <p:spPr>
          <a:xfrm>
            <a:off x="324853" y="194496"/>
            <a:ext cx="6097604" cy="646331"/>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删除</a:t>
            </a:r>
            <a:br>
              <a:rPr lang="zh-CN" altLang="en-US"/>
            </a:br>
            <a:endParaRPr lang="zh-CN" altLang="en-US"/>
          </a:p>
        </p:txBody>
      </p:sp>
      <p:sp>
        <p:nvSpPr>
          <p:cNvPr id="5" name="文本框 4">
            <a:extLst>
              <a:ext uri="{FF2B5EF4-FFF2-40B4-BE49-F238E27FC236}">
                <a16:creationId xmlns:a16="http://schemas.microsoft.com/office/drawing/2014/main" id="{337597D3-854C-4B20-45A5-23828E5C308A}"/>
              </a:ext>
            </a:extLst>
          </p:cNvPr>
          <p:cNvSpPr txBox="1"/>
          <p:nvPr/>
        </p:nvSpPr>
        <p:spPr>
          <a:xfrm>
            <a:off x="324854" y="640427"/>
            <a:ext cx="5325176" cy="1296637"/>
          </a:xfrm>
          <a:prstGeom prst="rect">
            <a:avLst/>
          </a:prstGeom>
          <a:noFill/>
        </p:spPr>
        <p:txBody>
          <a:bodyPr wrap="square">
            <a:spAutoFit/>
          </a:bodyPr>
          <a:lstStyle/>
          <a:p>
            <a:pPr>
              <a:lnSpc>
                <a:spcPct val="150000"/>
              </a:lnSpc>
            </a:pPr>
            <a:r>
              <a:rPr lang="zh-CN" altLang="en-US" b="0" i="0">
                <a:solidFill>
                  <a:srgbClr val="4C4948"/>
                </a:solidFill>
                <a:effectLst/>
                <a:latin typeface="-apple-system"/>
              </a:rPr>
              <a:t>删除和插入类似，唯一需要注意的是对兄弟节点进行加锁，防止迭代的时候被访问，调整结束后立即释放兄弟节点上的锁</a:t>
            </a:r>
            <a:endParaRPr lang="zh-CN" altLang="en-US"/>
          </a:p>
        </p:txBody>
      </p:sp>
      <p:pic>
        <p:nvPicPr>
          <p:cNvPr id="7" name="图片 6" descr="文本&#10;&#10;AI 生成的内容可能不正确。">
            <a:extLst>
              <a:ext uri="{FF2B5EF4-FFF2-40B4-BE49-F238E27FC236}">
                <a16:creationId xmlns:a16="http://schemas.microsoft.com/office/drawing/2014/main" id="{A6BE5C33-876D-6615-3D83-AE98C149D152}"/>
              </a:ext>
            </a:extLst>
          </p:cNvPr>
          <p:cNvPicPr>
            <a:picLocks noChangeAspect="1"/>
          </p:cNvPicPr>
          <p:nvPr/>
        </p:nvPicPr>
        <p:blipFill>
          <a:blip r:embed="rId2"/>
          <a:stretch>
            <a:fillRect/>
          </a:stretch>
        </p:blipFill>
        <p:spPr>
          <a:xfrm>
            <a:off x="6426692" y="0"/>
            <a:ext cx="5765308" cy="6858000"/>
          </a:xfrm>
          <a:prstGeom prst="rect">
            <a:avLst/>
          </a:prstGeom>
        </p:spPr>
      </p:pic>
      <p:sp>
        <p:nvSpPr>
          <p:cNvPr id="4" name="文本框 3">
            <a:extLst>
              <a:ext uri="{FF2B5EF4-FFF2-40B4-BE49-F238E27FC236}">
                <a16:creationId xmlns:a16="http://schemas.microsoft.com/office/drawing/2014/main" id="{A6E864BD-D7D8-D26D-E2CC-E8269325270F}"/>
              </a:ext>
            </a:extLst>
          </p:cNvPr>
          <p:cNvSpPr txBox="1"/>
          <p:nvPr/>
        </p:nvSpPr>
        <p:spPr>
          <a:xfrm>
            <a:off x="324853" y="2198329"/>
            <a:ext cx="6097314" cy="2542363"/>
          </a:xfrm>
          <a:prstGeom prst="rect">
            <a:avLst/>
          </a:prstGeom>
          <a:noFill/>
        </p:spPr>
        <p:txBody>
          <a:bodyPr wrap="square">
            <a:spAutoFit/>
          </a:bodyPr>
          <a:lstStyle/>
          <a:p>
            <a:pPr>
              <a:lnSpc>
                <a:spcPct val="150000"/>
              </a:lnSpc>
            </a:pPr>
            <a:r>
              <a:rPr lang="zh-CN" altLang="en-US" b="0" i="0">
                <a:solidFill>
                  <a:srgbClr val="111133"/>
                </a:solidFill>
                <a:effectLst/>
                <a:latin typeface="-apple-system"/>
              </a:rPr>
              <a:t>在 </a:t>
            </a:r>
            <a:r>
              <a:rPr lang="en-US" altLang="zh-CN" b="0" i="0">
                <a:solidFill>
                  <a:srgbClr val="111133"/>
                </a:solidFill>
                <a:effectLst/>
                <a:latin typeface="ui-monospace"/>
              </a:rPr>
              <a:t>CoalesceOrRedistribute</a:t>
            </a:r>
            <a:r>
              <a:rPr lang="en-US" altLang="zh-CN" b="0" i="0">
                <a:solidFill>
                  <a:srgbClr val="111133"/>
                </a:solidFill>
                <a:effectLst/>
                <a:latin typeface="-apple-system"/>
              </a:rPr>
              <a:t> </a:t>
            </a:r>
            <a:r>
              <a:rPr lang="zh-CN" altLang="en-US" b="0" i="0">
                <a:solidFill>
                  <a:srgbClr val="111133"/>
                </a:solidFill>
                <a:effectLst/>
                <a:latin typeface="-apple-system"/>
              </a:rPr>
              <a:t>中，</a:t>
            </a:r>
            <a:r>
              <a:rPr lang="zh-CN" altLang="en-US"/>
              <a:t>显式对兄弟节点加 </a:t>
            </a:r>
            <a:r>
              <a:rPr lang="en-US" altLang="zh-CN"/>
              <a:t>Wlatch</a:t>
            </a:r>
            <a:r>
              <a:rPr lang="zh-CN" altLang="en-US"/>
              <a:t> </a:t>
            </a:r>
            <a:r>
              <a:rPr lang="en-US" altLang="zh-CN"/>
              <a:t>sibling_page-&gt;WLatch()</a:t>
            </a:r>
            <a:r>
              <a:rPr lang="zh-CN" altLang="en-US"/>
              <a:t>，防止其他线程在合并</a:t>
            </a:r>
            <a:r>
              <a:rPr lang="en-US" altLang="zh-CN"/>
              <a:t>/</a:t>
            </a:r>
            <a:r>
              <a:rPr lang="zh-CN" altLang="en-US"/>
              <a:t>重分配过程中并发修改兄弟节点。</a:t>
            </a:r>
            <a:endParaRPr lang="en-US" altLang="zh-CN"/>
          </a:p>
          <a:p>
            <a:pPr>
              <a:lnSpc>
                <a:spcPct val="150000"/>
              </a:lnSpc>
            </a:pPr>
            <a:r>
              <a:rPr lang="zh-CN" altLang="en-US"/>
              <a:t>操作完成后立即释放兄弟节点锁：</a:t>
            </a:r>
            <a:endParaRPr lang="en-US" altLang="zh-CN"/>
          </a:p>
          <a:p>
            <a:pPr>
              <a:lnSpc>
                <a:spcPct val="150000"/>
              </a:lnSpc>
            </a:pPr>
            <a:r>
              <a:rPr lang="en-US" altLang="zh-CN"/>
              <a:t>sibling_page-&gt;WUnlatch(); buffer_pool_manager_-&gt;UnpinPage(sibling-&gt;GetPageId(), true);</a:t>
            </a:r>
            <a:endParaRPr lang="zh-CN" altLang="en-US"/>
          </a:p>
        </p:txBody>
      </p:sp>
    </p:spTree>
    <p:extLst>
      <p:ext uri="{BB962C8B-B14F-4D97-AF65-F5344CB8AC3E}">
        <p14:creationId xmlns:p14="http://schemas.microsoft.com/office/powerpoint/2010/main" val="22775849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5819-DEC1-6D95-23C8-91100AFD863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0B93372-12DA-D4CF-BEB9-438F2BAFB8A8}"/>
              </a:ext>
            </a:extLst>
          </p:cNvPr>
          <p:cNvSpPr txBox="1"/>
          <p:nvPr/>
        </p:nvSpPr>
        <p:spPr>
          <a:xfrm>
            <a:off x="430730" y="224407"/>
            <a:ext cx="6097604" cy="369332"/>
          </a:xfrm>
          <a:prstGeom prst="rect">
            <a:avLst/>
          </a:prstGeom>
          <a:noFill/>
        </p:spPr>
        <p:txBody>
          <a:bodyPr wrap="square">
            <a:spAutoFit/>
          </a:bodyPr>
          <a:lstStyle/>
          <a:p>
            <a:pPr algn="l">
              <a:spcBef>
                <a:spcPts val="750"/>
              </a:spcBef>
              <a:spcAft>
                <a:spcPts val="750"/>
              </a:spcAft>
              <a:buNone/>
            </a:pPr>
            <a:r>
              <a:rPr lang="zh-CN" altLang="en-US" b="1" i="0">
                <a:solidFill>
                  <a:srgbClr val="4C4948"/>
                </a:solidFill>
                <a:effectLst/>
                <a:latin typeface="-apple-system"/>
              </a:rPr>
              <a:t>迭代</a:t>
            </a:r>
          </a:p>
        </p:txBody>
      </p:sp>
      <p:sp>
        <p:nvSpPr>
          <p:cNvPr id="5" name="文本框 4">
            <a:extLst>
              <a:ext uri="{FF2B5EF4-FFF2-40B4-BE49-F238E27FC236}">
                <a16:creationId xmlns:a16="http://schemas.microsoft.com/office/drawing/2014/main" id="{6D86B406-E940-B00A-47E2-96E5E7A9E691}"/>
              </a:ext>
            </a:extLst>
          </p:cNvPr>
          <p:cNvSpPr txBox="1"/>
          <p:nvPr/>
        </p:nvSpPr>
        <p:spPr>
          <a:xfrm>
            <a:off x="430730" y="593739"/>
            <a:ext cx="5500301" cy="3787575"/>
          </a:xfrm>
          <a:prstGeom prst="rect">
            <a:avLst/>
          </a:prstGeom>
          <a:noFill/>
        </p:spPr>
        <p:txBody>
          <a:bodyPr wrap="square">
            <a:spAutoFit/>
          </a:bodyPr>
          <a:lstStyle/>
          <a:p>
            <a:pPr>
              <a:lnSpc>
                <a:spcPct val="150000"/>
              </a:lnSpc>
            </a:pPr>
            <a:r>
              <a:rPr lang="zh-CN" altLang="en-US" b="0" i="0">
                <a:solidFill>
                  <a:srgbClr val="4C4948"/>
                </a:solidFill>
                <a:effectLst/>
                <a:latin typeface="-apple-system"/>
              </a:rPr>
              <a:t>迭代时需要对叶节点加读锁，析构迭代器时需要释放锁。具体来说：</a:t>
            </a:r>
            <a:endParaRPr lang="en-US" altLang="zh-CN" b="0" i="0">
              <a:solidFill>
                <a:srgbClr val="4C4948"/>
              </a:solidFill>
              <a:effectLst/>
              <a:latin typeface="-apple-system"/>
            </a:endParaRPr>
          </a:p>
          <a:p>
            <a:pPr>
              <a:lnSpc>
                <a:spcPct val="150000"/>
              </a:lnSpc>
            </a:pPr>
            <a:r>
              <a:rPr lang="en-US" altLang="zh-CN" b="1"/>
              <a:t>1. </a:t>
            </a:r>
            <a:r>
              <a:rPr lang="zh-CN" altLang="en-US" b="1"/>
              <a:t>迭代时加读锁（</a:t>
            </a:r>
            <a:r>
              <a:rPr lang="en-US" altLang="zh-CN" b="1"/>
              <a:t>RLatch</a:t>
            </a:r>
            <a:r>
              <a:rPr lang="zh-CN" altLang="en-US" b="1"/>
              <a:t>）</a:t>
            </a:r>
          </a:p>
          <a:p>
            <a:pPr>
              <a:lnSpc>
                <a:spcPct val="150000"/>
              </a:lnSpc>
            </a:pPr>
            <a:r>
              <a:rPr lang="zh-CN" altLang="en-US"/>
              <a:t>每次通过 </a:t>
            </a:r>
            <a:r>
              <a:rPr lang="en-US" altLang="zh-CN"/>
              <a:t>operator++()</a:t>
            </a:r>
            <a:r>
              <a:rPr lang="zh-CN" altLang="en-US"/>
              <a:t> 移动到新叶节点时：</a:t>
            </a:r>
            <a:endParaRPr lang="en-US" altLang="zh-CN"/>
          </a:p>
          <a:p>
            <a:pPr>
              <a:lnSpc>
                <a:spcPct val="150000"/>
              </a:lnSpc>
            </a:pPr>
            <a:r>
              <a:rPr lang="en-US" altLang="zh-CN"/>
              <a:t>page_ = buffer_pool_manager_-&gt;FetchPage(page_id_); page_-&gt;RLatch(); // </a:t>
            </a:r>
            <a:r>
              <a:rPr lang="zh-CN" altLang="en-US"/>
              <a:t>对新页加共享读锁</a:t>
            </a:r>
            <a:endParaRPr lang="en-US" altLang="zh-CN"/>
          </a:p>
          <a:p>
            <a:pPr>
              <a:lnSpc>
                <a:spcPct val="150000"/>
              </a:lnSpc>
            </a:pPr>
            <a:r>
              <a:rPr lang="en-US" altLang="zh-CN" b="1"/>
              <a:t>2. </a:t>
            </a:r>
            <a:r>
              <a:rPr lang="zh-CN" altLang="en-US" b="1"/>
              <a:t>切换页时安全释放旧页</a:t>
            </a:r>
          </a:p>
          <a:p>
            <a:pPr>
              <a:lnSpc>
                <a:spcPct val="150000"/>
              </a:lnSpc>
            </a:pPr>
            <a:r>
              <a:rPr lang="zh-CN" altLang="en-US"/>
              <a:t>当从当前叶节点移动到下一个叶节点时，先释放旧页读锁 </a:t>
            </a:r>
            <a:r>
              <a:rPr lang="en-US" altLang="zh-CN"/>
              <a:t>old_page-&gt;RUnlatch();  </a:t>
            </a:r>
            <a:r>
              <a:rPr lang="zh-CN" altLang="en-US"/>
              <a:t>然后再</a:t>
            </a:r>
            <a:r>
              <a:rPr lang="en-US" altLang="zh-CN"/>
              <a:t>Unpin</a:t>
            </a:r>
            <a:endParaRPr lang="zh-CN" altLang="en-US"/>
          </a:p>
        </p:txBody>
      </p:sp>
      <p:pic>
        <p:nvPicPr>
          <p:cNvPr id="7" name="图片 6" descr="文本&#10;&#10;AI 生成的内容可能不正确。">
            <a:extLst>
              <a:ext uri="{FF2B5EF4-FFF2-40B4-BE49-F238E27FC236}">
                <a16:creationId xmlns:a16="http://schemas.microsoft.com/office/drawing/2014/main" id="{E9D21CBE-7802-DEA5-5BAA-BA60194C797A}"/>
              </a:ext>
            </a:extLst>
          </p:cNvPr>
          <p:cNvPicPr>
            <a:picLocks noChangeAspect="1"/>
          </p:cNvPicPr>
          <p:nvPr/>
        </p:nvPicPr>
        <p:blipFill>
          <a:blip r:embed="rId2"/>
          <a:stretch>
            <a:fillRect/>
          </a:stretch>
        </p:blipFill>
        <p:spPr>
          <a:xfrm>
            <a:off x="5931031" y="0"/>
            <a:ext cx="6260969" cy="6858000"/>
          </a:xfrm>
          <a:prstGeom prst="rect">
            <a:avLst/>
          </a:prstGeom>
        </p:spPr>
      </p:pic>
    </p:spTree>
    <p:extLst>
      <p:ext uri="{BB962C8B-B14F-4D97-AF65-F5344CB8AC3E}">
        <p14:creationId xmlns:p14="http://schemas.microsoft.com/office/powerpoint/2010/main" val="71152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QQ20251214-165715"/>
          <p:cNvPicPr>
            <a:picLocks noGrp="1" noChangeAspect="1"/>
          </p:cNvPicPr>
          <p:nvPr>
            <p:ph idx="1"/>
          </p:nvPr>
        </p:nvPicPr>
        <p:blipFill>
          <a:blip r:embed="rId2"/>
          <a:stretch>
            <a:fillRect/>
          </a:stretch>
        </p:blipFill>
        <p:spPr>
          <a:xfrm>
            <a:off x="464820" y="1908175"/>
            <a:ext cx="11480165" cy="3688080"/>
          </a:xfrm>
          <a:prstGeom prst="rect">
            <a:avLst/>
          </a:prstGeom>
        </p:spPr>
      </p:pic>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一</a:t>
            </a:r>
            <a:r>
              <a:rPr lang="en-US" altLang="zh-CN" sz="2400">
                <a:latin typeface="黑体" panose="02010609060101010101" charset="-122"/>
                <a:ea typeface="黑体" panose="02010609060101010101" charset="-122"/>
                <a:sym typeface="+mn-ea"/>
              </a:rPr>
              <a:t>.buckets</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6" name="文本框 5"/>
          <p:cNvSpPr txBox="1"/>
          <p:nvPr/>
        </p:nvSpPr>
        <p:spPr>
          <a:xfrm>
            <a:off x="666750" y="1217295"/>
            <a:ext cx="4263390" cy="398780"/>
          </a:xfrm>
          <a:prstGeom prst="rect">
            <a:avLst/>
          </a:prstGeom>
          <a:noFill/>
        </p:spPr>
        <p:txBody>
          <a:bodyPr wrap="square" rtlCol="0">
            <a:spAutoFit/>
          </a:bodyPr>
          <a:lstStyle/>
          <a:p>
            <a:r>
              <a:rPr lang="en-US" altLang="zh-CN" sz="2000"/>
              <a:t>Insert</a:t>
            </a:r>
            <a:r>
              <a:rPr lang="zh-CN" altLang="en-US" sz="2000"/>
              <a:t>插入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QQ20251214-165948"/>
          <p:cNvPicPr>
            <a:picLocks noGrp="1" noChangeAspect="1"/>
          </p:cNvPicPr>
          <p:nvPr>
            <p:ph idx="1"/>
          </p:nvPr>
        </p:nvPicPr>
        <p:blipFill>
          <a:blip r:embed="rId2"/>
          <a:stretch>
            <a:fillRect/>
          </a:stretch>
        </p:blipFill>
        <p:spPr>
          <a:xfrm>
            <a:off x="459105" y="1685925"/>
            <a:ext cx="9984105" cy="4351655"/>
          </a:xfrm>
          <a:prstGeom prst="rect">
            <a:avLst/>
          </a:prstGeom>
        </p:spPr>
      </p:pic>
      <p:sp>
        <p:nvSpPr>
          <p:cNvPr id="4" name="标题 1"/>
          <p:cNvSpPr>
            <a:spLocks noGrp="1"/>
          </p:cNvSpPr>
          <p:nvPr/>
        </p:nvSpPr>
        <p:spPr>
          <a:xfrm>
            <a:off x="112395" y="0"/>
            <a:ext cx="5678805" cy="111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latin typeface="黑体" panose="02010609060101010101" charset="-122"/>
                <a:ea typeface="黑体" panose="02010609060101010101" charset="-122"/>
                <a:sym typeface="+mn-ea"/>
              </a:rPr>
              <a:t>二</a:t>
            </a:r>
            <a:r>
              <a:rPr lang="en-US" altLang="zh-CN" sz="2400">
                <a:latin typeface="黑体" panose="02010609060101010101" charset="-122"/>
                <a:ea typeface="黑体" panose="02010609060101010101" charset="-122"/>
                <a:sym typeface="+mn-ea"/>
              </a:rPr>
              <a:t>.ExtendibleHashTable</a:t>
            </a:r>
            <a:r>
              <a:rPr lang="zh-CN" altLang="en-US" sz="2400">
                <a:latin typeface="黑体" panose="02010609060101010101" charset="-122"/>
                <a:ea typeface="黑体" panose="02010609060101010101" charset="-122"/>
                <a:sym typeface="+mn-ea"/>
              </a:rPr>
              <a:t>类核心方法实现：</a:t>
            </a:r>
            <a:endParaRPr lang="zh-CN" altLang="en-US" sz="2400"/>
          </a:p>
        </p:txBody>
      </p:sp>
      <p:sp>
        <p:nvSpPr>
          <p:cNvPr id="6" name="文本框 5"/>
          <p:cNvSpPr txBox="1"/>
          <p:nvPr/>
        </p:nvSpPr>
        <p:spPr>
          <a:xfrm>
            <a:off x="558165" y="1022985"/>
            <a:ext cx="3169285" cy="662940"/>
          </a:xfrm>
          <a:prstGeom prst="rect">
            <a:avLst/>
          </a:prstGeom>
          <a:noFill/>
        </p:spPr>
        <p:txBody>
          <a:bodyPr wrap="square" rtlCol="0">
            <a:noAutofit/>
          </a:bodyPr>
          <a:lstStyle/>
          <a:p>
            <a:r>
              <a:rPr lang="zh-CN" altLang="en-US" sz="2000"/>
              <a:t>查找和删除</a:t>
            </a:r>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4778</Words>
  <Application>Microsoft Office PowerPoint</Application>
  <PresentationFormat>宽屏</PresentationFormat>
  <Paragraphs>306</Paragraphs>
  <Slides>76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76</vt:i4>
      </vt:variant>
    </vt:vector>
  </HeadingPairs>
  <TitlesOfParts>
    <vt:vector size="90" baseType="lpstr">
      <vt:lpstr>-apple-system</vt:lpstr>
      <vt:lpstr>Inter</vt:lpstr>
      <vt:lpstr>MJXc-TeX-main-R</vt:lpstr>
      <vt:lpstr>MJXc-TeX-math-I</vt:lpstr>
      <vt:lpstr>quote-cjk-patch</vt:lpstr>
      <vt:lpstr>ui-monospace</vt:lpstr>
      <vt:lpstr>黑体</vt:lpstr>
      <vt:lpstr>宋体</vt:lpstr>
      <vt:lpstr>微软雅黑</vt:lpstr>
      <vt:lpstr>Arial</vt:lpstr>
      <vt:lpstr>Calibri</vt:lpstr>
      <vt:lpstr>Consolas</vt:lpstr>
      <vt:lpstr>Times New Roman</vt:lpstr>
      <vt:lpstr>WPS</vt:lpstr>
      <vt:lpstr>PowerPoint 演示文稿</vt:lpstr>
      <vt:lpstr>1.Extendible Hash Table（可扩展哈希表）</vt:lpstr>
      <vt:lpstr>代码实现部分：</vt:lpstr>
      <vt:lpstr>PowerPoint 演示文稿</vt:lpstr>
      <vt:lpstr>代码实现部分：</vt:lpstr>
      <vt:lpstr>PowerPoint 演示文稿</vt:lpstr>
      <vt:lpstr>一.buckets类核心方法实现：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2.LRU-K Replacer（LRU-K页面替换）</vt:lpstr>
      <vt:lpstr>PowerPoint 演示文稿</vt:lpstr>
      <vt:lpstr>LRUKReplacer类核心实现方法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3.Buffer Pool Manager Instance（缓冲池管理器实例）</vt:lpstr>
      <vt:lpstr>PowerPoint 演示文稿</vt:lpstr>
      <vt:lpstr>BufferPoolManagerInstance类核心实现算法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谭葳</dc:creator>
  <cp:lastModifiedBy>yashi zhu</cp:lastModifiedBy>
  <cp:revision>17</cp:revision>
  <dcterms:created xsi:type="dcterms:W3CDTF">2023-08-09T12:44:00Z</dcterms:created>
  <dcterms:modified xsi:type="dcterms:W3CDTF">2025-12-16T02:18:30Z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28C2EE7F48FD4D2C8D12CCDA2F51F2CD_13</vt:lpwstr>
  </property>
</Properties>
</file>